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6"/>
  </p:notesMasterIdLst>
  <p:sldIdLst>
    <p:sldId id="436" r:id="rId2"/>
    <p:sldId id="471" r:id="rId3"/>
    <p:sldId id="493" r:id="rId4"/>
    <p:sldId id="504" r:id="rId5"/>
    <p:sldId id="525" r:id="rId6"/>
    <p:sldId id="503" r:id="rId7"/>
    <p:sldId id="470" r:id="rId8"/>
    <p:sldId id="477" r:id="rId9"/>
    <p:sldId id="508" r:id="rId10"/>
    <p:sldId id="512" r:id="rId11"/>
    <p:sldId id="506" r:id="rId12"/>
    <p:sldId id="468" r:id="rId13"/>
    <p:sldId id="507" r:id="rId14"/>
    <p:sldId id="480" r:id="rId15"/>
    <p:sldId id="526" r:id="rId16"/>
    <p:sldId id="501" r:id="rId17"/>
    <p:sldId id="486" r:id="rId18"/>
    <p:sldId id="516" r:id="rId19"/>
    <p:sldId id="520" r:id="rId20"/>
    <p:sldId id="511" r:id="rId21"/>
    <p:sldId id="523" r:id="rId22"/>
    <p:sldId id="487" r:id="rId23"/>
    <p:sldId id="519" r:id="rId24"/>
    <p:sldId id="518" r:id="rId25"/>
    <p:sldId id="514" r:id="rId26"/>
    <p:sldId id="517" r:id="rId27"/>
    <p:sldId id="488" r:id="rId28"/>
    <p:sldId id="489" r:id="rId29"/>
    <p:sldId id="490" r:id="rId30"/>
    <p:sldId id="496" r:id="rId31"/>
    <p:sldId id="481" r:id="rId32"/>
    <p:sldId id="482" r:id="rId33"/>
    <p:sldId id="483" r:id="rId34"/>
    <p:sldId id="524" r:id="rId35"/>
    <p:sldId id="509" r:id="rId36"/>
    <p:sldId id="510" r:id="rId37"/>
    <p:sldId id="522" r:id="rId38"/>
    <p:sldId id="521" r:id="rId39"/>
    <p:sldId id="495" r:id="rId40"/>
    <p:sldId id="484" r:id="rId41"/>
    <p:sldId id="485" r:id="rId42"/>
    <p:sldId id="497" r:id="rId43"/>
    <p:sldId id="498" r:id="rId44"/>
    <p:sldId id="500" r:id="rId4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91524F-7819-5546-8E1A-9FDAFF7BDD96}">
          <p14:sldIdLst>
            <p14:sldId id="436"/>
          </p14:sldIdLst>
        </p14:section>
        <p14:section name="Introductions" id="{C3A6E80D-1094-0749-A270-8F5519835B2C}">
          <p14:sldIdLst>
            <p14:sldId id="471"/>
            <p14:sldId id="493"/>
            <p14:sldId id="504"/>
            <p14:sldId id="525"/>
            <p14:sldId id="503"/>
          </p14:sldIdLst>
        </p14:section>
        <p14:section name="Table of Contents" id="{EF458DA0-1169-B142-8382-CD8BD622CB26}">
          <p14:sldIdLst>
            <p14:sldId id="470"/>
          </p14:sldIdLst>
        </p14:section>
        <p14:section name="What is Prometheus?" id="{E782693E-4498-9F44-8755-E7C283763A50}">
          <p14:sldIdLst>
            <p14:sldId id="477"/>
            <p14:sldId id="508"/>
            <p14:sldId id="512"/>
            <p14:sldId id="506"/>
            <p14:sldId id="468"/>
            <p14:sldId id="507"/>
            <p14:sldId id="480"/>
            <p14:sldId id="526"/>
            <p14:sldId id="501"/>
          </p14:sldIdLst>
        </p14:section>
        <p14:section name="Data Collection" id="{E7F43D7E-6A5A-DC4B-A339-D52C3C71D66D}">
          <p14:sldIdLst>
            <p14:sldId id="486"/>
            <p14:sldId id="516"/>
            <p14:sldId id="520"/>
            <p14:sldId id="511"/>
            <p14:sldId id="523"/>
            <p14:sldId id="487"/>
            <p14:sldId id="519"/>
            <p14:sldId id="518"/>
            <p14:sldId id="514"/>
            <p14:sldId id="517"/>
            <p14:sldId id="488"/>
            <p14:sldId id="489"/>
            <p14:sldId id="490"/>
          </p14:sldIdLst>
        </p14:section>
        <p14:section name="Prometheus in Production" id="{AD494189-FA51-6D40-8BE8-CB006424A613}">
          <p14:sldIdLst>
            <p14:sldId id="496"/>
            <p14:sldId id="481"/>
            <p14:sldId id="482"/>
            <p14:sldId id="483"/>
            <p14:sldId id="524"/>
            <p14:sldId id="509"/>
            <p14:sldId id="510"/>
            <p14:sldId id="522"/>
            <p14:sldId id="521"/>
          </p14:sldIdLst>
        </p14:section>
        <p14:section name="Kubernetes" id="{8AD901D2-7E16-A642-BB59-40DB14E9AEB4}">
          <p14:sldIdLst>
            <p14:sldId id="495"/>
            <p14:sldId id="484"/>
            <p14:sldId id="485"/>
          </p14:sldIdLst>
        </p14:section>
        <p14:section name="Closing and Questions" id="{079BFC7C-E27D-5C4A-972D-DD08CE5AED27}">
          <p14:sldIdLst>
            <p14:sldId id="497"/>
            <p14:sldId id="498"/>
            <p14:sldId id="500"/>
          </p14:sldIdLst>
        </p14:section>
      </p14:sectionLst>
    </p:ext>
    <p:ext uri="{EFAFB233-063F-42B5-8137-9DF3F51BA10A}">
      <p15:sldGuideLst xmlns:p15="http://schemas.microsoft.com/office/powerpoint/2012/main">
        <p15:guide id="1" orient="horz" pos="2136"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en Abbott" initials="AA" lastIdx="3" clrIdx="0">
    <p:extLst>
      <p:ext uri="{19B8F6BF-5375-455C-9EA6-DF929625EA0E}">
        <p15:presenceInfo xmlns:p15="http://schemas.microsoft.com/office/powerpoint/2012/main" userId="fd662bfde23bedf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58585A"/>
    <a:srgbClr val="F8931D"/>
    <a:srgbClr val="EC7016"/>
    <a:srgbClr val="F58321"/>
    <a:srgbClr val="D8501F"/>
    <a:srgbClr val="404040"/>
    <a:srgbClr val="000000"/>
    <a:srgbClr val="231F20"/>
    <a:srgbClr val="FFFFFF"/>
    <a:srgbClr val="F081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76" autoAdjust="0"/>
    <p:restoredTop sz="84547" autoAdjust="0"/>
  </p:normalViewPr>
  <p:slideViewPr>
    <p:cSldViewPr snapToGrid="0">
      <p:cViewPr varScale="1">
        <p:scale>
          <a:sx n="102" d="100"/>
          <a:sy n="102" d="100"/>
        </p:scale>
        <p:origin x="2328" y="168"/>
      </p:cViewPr>
      <p:guideLst>
        <p:guide orient="horz" pos="2136"/>
        <p:guide pos="2880"/>
      </p:guideLst>
    </p:cSldViewPr>
  </p:slideViewPr>
  <p:outlineViewPr>
    <p:cViewPr>
      <p:scale>
        <a:sx n="33" d="100"/>
        <a:sy n="33" d="100"/>
      </p:scale>
      <p:origin x="24"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44475CC9-4EC3-4C42-A702-02A6CD8AD69F}" type="datetimeFigureOut">
              <a:rPr lang="en-US" smtClean="0"/>
              <a:t>3/21/19</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8DAD4B1-2901-4861-8DD1-84D4286D2D19}" type="slidenum">
              <a:rPr lang="en-US" smtClean="0"/>
              <a:t>‹#›</a:t>
            </a:fld>
            <a:endParaRPr lang="en-US"/>
          </a:p>
        </p:txBody>
      </p:sp>
    </p:spTree>
    <p:extLst>
      <p:ext uri="{BB962C8B-B14F-4D97-AF65-F5344CB8AC3E}">
        <p14:creationId xmlns:p14="http://schemas.microsoft.com/office/powerpoint/2010/main" val="1082704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 we do? We bring intelligence to your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your unknown known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r>
              <a:rPr lang="en-US" dirty="0"/>
              <a:t>We bring intelligence to retargeting to </a:t>
            </a:r>
          </a:p>
          <a:p>
            <a:r>
              <a:rPr lang="en-US" dirty="0"/>
              <a:t>We bring intelligence to your site traffic</a:t>
            </a:r>
          </a:p>
          <a:p>
            <a:r>
              <a:rPr lang="en-US" dirty="0"/>
              <a:t>Multi medium</a:t>
            </a:r>
          </a:p>
          <a:p>
            <a:endParaRPr lang="en-US" dirty="0"/>
          </a:p>
          <a:p>
            <a:r>
              <a:rPr lang="en-US" dirty="0"/>
              <a:t>Take retargeting offline</a:t>
            </a:r>
          </a:p>
          <a:p>
            <a:r>
              <a:rPr lang="en-US" dirty="0" err="1"/>
              <a:t>Webpowered</a:t>
            </a:r>
            <a:r>
              <a:rPr lang="en-US"/>
              <a:t> direct mail</a:t>
            </a:r>
          </a:p>
          <a:p>
            <a:endParaRPr lang="en-US"/>
          </a:p>
          <a:p>
            <a:endParaRPr lang="en-US"/>
          </a:p>
          <a:p>
            <a:r>
              <a:rPr lang="en-US"/>
              <a:t>Everyone needs new customers.</a:t>
            </a:r>
          </a:p>
          <a:p>
            <a:r>
              <a:rPr lang="en-US"/>
              <a:t>Only 2% convert.</a:t>
            </a:r>
          </a:p>
          <a:p>
            <a:r>
              <a:rPr lang="en-US"/>
              <a:t>Focus is on the 98% - mining the site visitors. Much more efficient than going out and finding brand new.</a:t>
            </a:r>
          </a:p>
          <a:p>
            <a:r>
              <a:rPr lang="en-US"/>
              <a:t>Why fish in the ocean when you can fish in your own pond.</a:t>
            </a:r>
          </a:p>
          <a:p>
            <a:endParaRPr lang="en-US"/>
          </a:p>
          <a:p>
            <a:r>
              <a:rPr lang="en-US"/>
              <a:t>We are bringing sexy back</a:t>
            </a:r>
          </a:p>
          <a:p>
            <a:r>
              <a:rPr lang="en-US"/>
              <a:t>Dick in a box</a:t>
            </a:r>
          </a:p>
          <a:p>
            <a:endParaRPr lang="en-US"/>
          </a:p>
          <a:p>
            <a:r>
              <a:rPr lang="en-US"/>
              <a:t>Direct mail is the vehicle</a:t>
            </a:r>
          </a:p>
          <a:p>
            <a:r>
              <a:rPr lang="en-US"/>
              <a:t>We maximize your site traffic</a:t>
            </a:r>
          </a:p>
          <a:p>
            <a:r>
              <a:rPr lang="en-US"/>
              <a:t>Should be channel agnostic</a:t>
            </a:r>
          </a:p>
          <a:p>
            <a:endParaRPr lang="en-US"/>
          </a:p>
          <a:p>
            <a:endParaRPr lang="en-US"/>
          </a:p>
        </p:txBody>
      </p:sp>
      <p:sp>
        <p:nvSpPr>
          <p:cNvPr id="4" name="Slide Number Placeholder 3"/>
          <p:cNvSpPr>
            <a:spLocks noGrp="1"/>
          </p:cNvSpPr>
          <p:nvPr>
            <p:ph type="sldNum" sz="quarter" idx="10"/>
          </p:nvPr>
        </p:nvSpPr>
        <p:spPr/>
        <p:txBody>
          <a:bodyPr/>
          <a:lstStyle/>
          <a:p>
            <a:fld id="{A8DAD4B1-2901-4861-8DD1-84D4286D2D19}" type="slidenum">
              <a:rPr lang="en-US" smtClean="0"/>
              <a:t>1</a:t>
            </a:fld>
            <a:endParaRPr lang="en-US"/>
          </a:p>
        </p:txBody>
      </p:sp>
    </p:spTree>
    <p:extLst>
      <p:ext uri="{BB962C8B-B14F-4D97-AF65-F5344CB8AC3E}">
        <p14:creationId xmlns:p14="http://schemas.microsoft.com/office/powerpoint/2010/main" val="2013593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want to mount in the config file and data directory.  You can find more information on running the container on their docker hub page.</a:t>
            </a:r>
          </a:p>
        </p:txBody>
      </p:sp>
      <p:sp>
        <p:nvSpPr>
          <p:cNvPr id="4" name="Slide Number Placeholder 3"/>
          <p:cNvSpPr>
            <a:spLocks noGrp="1"/>
          </p:cNvSpPr>
          <p:nvPr>
            <p:ph type="sldNum" sz="quarter" idx="5"/>
          </p:nvPr>
        </p:nvSpPr>
        <p:spPr/>
        <p:txBody>
          <a:bodyPr/>
          <a:lstStyle/>
          <a:p>
            <a:fld id="{A8DAD4B1-2901-4861-8DD1-84D4286D2D19}" type="slidenum">
              <a:rPr lang="en-US" smtClean="0"/>
              <a:t>16</a:t>
            </a:fld>
            <a:endParaRPr lang="en-US" dirty="0"/>
          </a:p>
        </p:txBody>
      </p:sp>
    </p:spTree>
    <p:extLst>
      <p:ext uri="{BB962C8B-B14F-4D97-AF65-F5344CB8AC3E}">
        <p14:creationId xmlns:p14="http://schemas.microsoft.com/office/powerpoint/2010/main" val="230644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Ingesting into Prometheus is easy due to the large number of community supported integrations.  Node-exporter and blackbox-exporter are maintained by Prometheus, while wmi-exporter and others are community driven.  Netdata is a slick, simple real time performance monitor that offers a beautiful dashboard, and uses minimal system resources.  It is a great way to get a high level overview of a systems usage and resources quickly.  It gathers many, many metrics, and supports exporting the metrics to Prometheus.  We have node-exporter and netdata installed on all of our instances, and scrape metrics data from both.</a:t>
            </a:r>
          </a:p>
          <a:p>
            <a:endParaRPr lang="en-US" dirty="0"/>
          </a:p>
          <a:p>
            <a:r>
              <a:rPr lang="en-US" dirty="0"/>
              <a:t>Client libraries for dotnet, Golang, java, python, JavaScript, etc…</a:t>
            </a:r>
          </a:p>
          <a:p>
            <a:r>
              <a:rPr lang="en-US" dirty="0"/>
              <a:t>JMX-exporter for exporting java jmx metrics</a:t>
            </a:r>
          </a:p>
          <a:p>
            <a:endParaRPr lang="en-US" dirty="0"/>
          </a:p>
          <a:p>
            <a:r>
              <a:rPr lang="en-US" dirty="0"/>
              <a:t>Prometheus can read and write with various storage backends.  Can persist metrics in a datastore for longer periods of time.  Prometheus is not designed to store metrics for a long time, so its best to off load them to a database.</a:t>
            </a:r>
          </a:p>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18</a:t>
            </a:fld>
            <a:endParaRPr lang="en-US" dirty="0"/>
          </a:p>
        </p:txBody>
      </p:sp>
    </p:spTree>
    <p:extLst>
      <p:ext uri="{BB962C8B-B14F-4D97-AF65-F5344CB8AC3E}">
        <p14:creationId xmlns:p14="http://schemas.microsoft.com/office/powerpoint/2010/main" val="1926527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19</a:t>
            </a:fld>
            <a:endParaRPr lang="en-US" dirty="0"/>
          </a:p>
        </p:txBody>
      </p:sp>
    </p:spTree>
    <p:extLst>
      <p:ext uri="{BB962C8B-B14F-4D97-AF65-F5344CB8AC3E}">
        <p14:creationId xmlns:p14="http://schemas.microsoft.com/office/powerpoint/2010/main" val="2580107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rules are created in Prometheus, since they are based off data in Prometheus.  Alerts are sent to Alertmanager which then handles sending the alerts to various endpoints.  We use alert manager to send alerts to both Slack and Victor ops.  We receive our own custom alerts as well as the alerts provided by kube-promethues.</a:t>
            </a:r>
          </a:p>
        </p:txBody>
      </p:sp>
      <p:sp>
        <p:nvSpPr>
          <p:cNvPr id="4" name="Slide Number Placeholder 3"/>
          <p:cNvSpPr>
            <a:spLocks noGrp="1"/>
          </p:cNvSpPr>
          <p:nvPr>
            <p:ph type="sldNum" sz="quarter" idx="5"/>
          </p:nvPr>
        </p:nvSpPr>
        <p:spPr/>
        <p:txBody>
          <a:bodyPr/>
          <a:lstStyle/>
          <a:p>
            <a:fld id="{A8DAD4B1-2901-4861-8DD1-84D4286D2D19}" type="slidenum">
              <a:rPr lang="en-US" smtClean="0"/>
              <a:t>20</a:t>
            </a:fld>
            <a:endParaRPr lang="en-US" dirty="0"/>
          </a:p>
        </p:txBody>
      </p:sp>
    </p:spTree>
    <p:extLst>
      <p:ext uri="{BB962C8B-B14F-4D97-AF65-F5344CB8AC3E}">
        <p14:creationId xmlns:p14="http://schemas.microsoft.com/office/powerpoint/2010/main" val="706207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scrapping every 15 seconds, that’s 4 times a minute, 240 times an hour, or 5760 time series.  At 78 ms to calculate one time series, over 24 hours that will take 440 seconds (7.5 min) to calculate.</a:t>
            </a:r>
          </a:p>
          <a:p>
            <a:r>
              <a:rPr lang="en-US" dirty="0"/>
              <a:t>The recording rule removes the calculation time and turns into a simple search.</a:t>
            </a:r>
          </a:p>
          <a:p>
            <a:endParaRPr lang="en-US" dirty="0"/>
          </a:p>
          <a:p>
            <a:r>
              <a:rPr lang="en-US" dirty="0"/>
              <a:t>Down side is Prometheus currently doesn’t’ support backfill, so will only work for time series going forward.</a:t>
            </a:r>
          </a:p>
        </p:txBody>
      </p:sp>
      <p:sp>
        <p:nvSpPr>
          <p:cNvPr id="4" name="Slide Number Placeholder 3"/>
          <p:cNvSpPr>
            <a:spLocks noGrp="1"/>
          </p:cNvSpPr>
          <p:nvPr>
            <p:ph type="sldNum" sz="quarter" idx="5"/>
          </p:nvPr>
        </p:nvSpPr>
        <p:spPr/>
        <p:txBody>
          <a:bodyPr/>
          <a:lstStyle/>
          <a:p>
            <a:fld id="{A8DAD4B1-2901-4861-8DD1-84D4286D2D19}" type="slidenum">
              <a:rPr lang="en-US" smtClean="0"/>
              <a:t>21</a:t>
            </a:fld>
            <a:endParaRPr lang="en-US" dirty="0"/>
          </a:p>
        </p:txBody>
      </p:sp>
    </p:spTree>
    <p:extLst>
      <p:ext uri="{BB962C8B-B14F-4D97-AF65-F5344CB8AC3E}">
        <p14:creationId xmlns:p14="http://schemas.microsoft.com/office/powerpoint/2010/main" val="281408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22</a:t>
            </a:fld>
            <a:endParaRPr lang="en-US"/>
          </a:p>
        </p:txBody>
      </p:sp>
    </p:spTree>
    <p:extLst>
      <p:ext uri="{BB962C8B-B14F-4D97-AF65-F5344CB8AC3E}">
        <p14:creationId xmlns:p14="http://schemas.microsoft.com/office/powerpoint/2010/main" val="3668775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libraries for dotnet, Golang, java, python, JavaScript, etc…</a:t>
            </a:r>
          </a:p>
          <a:p>
            <a:endParaRPr lang="en-US" dirty="0"/>
          </a:p>
          <a:p>
            <a:r>
              <a:rPr lang="en-US" dirty="0"/>
              <a:t>Not as simple as New Relic</a:t>
            </a:r>
          </a:p>
        </p:txBody>
      </p:sp>
      <p:sp>
        <p:nvSpPr>
          <p:cNvPr id="4" name="Slide Number Placeholder 3"/>
          <p:cNvSpPr>
            <a:spLocks noGrp="1"/>
          </p:cNvSpPr>
          <p:nvPr>
            <p:ph type="sldNum" sz="quarter" idx="5"/>
          </p:nvPr>
        </p:nvSpPr>
        <p:spPr/>
        <p:txBody>
          <a:bodyPr/>
          <a:lstStyle/>
          <a:p>
            <a:fld id="{A8DAD4B1-2901-4861-8DD1-84D4286D2D19}" type="slidenum">
              <a:rPr lang="en-US" smtClean="0"/>
              <a:t>25</a:t>
            </a:fld>
            <a:endParaRPr lang="en-US" dirty="0"/>
          </a:p>
        </p:txBody>
      </p:sp>
    </p:spTree>
    <p:extLst>
      <p:ext uri="{BB962C8B-B14F-4D97-AF65-F5344CB8AC3E}">
        <p14:creationId xmlns:p14="http://schemas.microsoft.com/office/powerpoint/2010/main" val="1706741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26</a:t>
            </a:fld>
            <a:endParaRPr lang="en-US" dirty="0"/>
          </a:p>
        </p:txBody>
      </p:sp>
    </p:spTree>
    <p:extLst>
      <p:ext uri="{BB962C8B-B14F-4D97-AF65-F5344CB8AC3E}">
        <p14:creationId xmlns:p14="http://schemas.microsoft.com/office/powerpoint/2010/main" val="2812351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Acts as a metrics cache.  Is not an aggregator or distributed counter.  What ever metric is pushed to it will be exposed to Prometheus.</a:t>
            </a:r>
          </a:p>
        </p:txBody>
      </p:sp>
      <p:sp>
        <p:nvSpPr>
          <p:cNvPr id="4" name="Slide Number Placeholder 3"/>
          <p:cNvSpPr>
            <a:spLocks noGrp="1"/>
          </p:cNvSpPr>
          <p:nvPr>
            <p:ph type="sldNum" sz="quarter" idx="5"/>
          </p:nvPr>
        </p:nvSpPr>
        <p:spPr/>
        <p:txBody>
          <a:bodyPr/>
          <a:lstStyle/>
          <a:p>
            <a:fld id="{A8DAD4B1-2901-4861-8DD1-84D4286D2D19}" type="slidenum">
              <a:rPr lang="en-US" smtClean="0"/>
              <a:t>27</a:t>
            </a:fld>
            <a:endParaRPr lang="en-US" dirty="0"/>
          </a:p>
        </p:txBody>
      </p:sp>
    </p:spTree>
    <p:extLst>
      <p:ext uri="{BB962C8B-B14F-4D97-AF65-F5344CB8AC3E}">
        <p14:creationId xmlns:p14="http://schemas.microsoft.com/office/powerpoint/2010/main" val="724229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the WMI Exporter to export metrics to Prometheus on our windows instances.  It runs as a Windows service, providing machine level metrics.  Standard metrics like CPU, Memory, Disk, Network, as well as Windows specific metrics like MSSQL, .NET Framework, and Per-Process metrics</a:t>
            </a:r>
          </a:p>
        </p:txBody>
      </p:sp>
      <p:sp>
        <p:nvSpPr>
          <p:cNvPr id="4" name="Slide Number Placeholder 3"/>
          <p:cNvSpPr>
            <a:spLocks noGrp="1"/>
          </p:cNvSpPr>
          <p:nvPr>
            <p:ph type="sldNum" sz="quarter" idx="5"/>
          </p:nvPr>
        </p:nvSpPr>
        <p:spPr/>
        <p:txBody>
          <a:bodyPr/>
          <a:lstStyle/>
          <a:p>
            <a:fld id="{A8DAD4B1-2901-4861-8DD1-84D4286D2D19}" type="slidenum">
              <a:rPr lang="en-US" smtClean="0"/>
              <a:t>28</a:t>
            </a:fld>
            <a:endParaRPr lang="en-US" dirty="0"/>
          </a:p>
        </p:txBody>
      </p:sp>
    </p:spTree>
    <p:extLst>
      <p:ext uri="{BB962C8B-B14F-4D97-AF65-F5344CB8AC3E}">
        <p14:creationId xmlns:p14="http://schemas.microsoft.com/office/powerpoint/2010/main" val="4130339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 bio</a:t>
            </a:r>
          </a:p>
          <a:p>
            <a:endParaRPr lang="en-US"/>
          </a:p>
          <a:p>
            <a:r>
              <a:rPr lang="en-US"/>
              <a:t>Aaron bio: </a:t>
            </a:r>
          </a:p>
          <a:p>
            <a:r>
              <a:rPr lang="en-US"/>
              <a:t>5+ years running containers in production.</a:t>
            </a:r>
          </a:p>
          <a:p>
            <a:r>
              <a:rPr lang="en-US"/>
              <a:t>Passion for Infrastructure, containers and cloud.</a:t>
            </a:r>
          </a:p>
        </p:txBody>
      </p:sp>
      <p:sp>
        <p:nvSpPr>
          <p:cNvPr id="4" name="Slide Number Placeholder 3"/>
          <p:cNvSpPr>
            <a:spLocks noGrp="1"/>
          </p:cNvSpPr>
          <p:nvPr>
            <p:ph type="sldNum" sz="quarter" idx="5"/>
          </p:nvPr>
        </p:nvSpPr>
        <p:spPr/>
        <p:txBody>
          <a:bodyPr/>
          <a:lstStyle/>
          <a:p>
            <a:fld id="{A8DAD4B1-2901-4861-8DD1-84D4286D2D19}" type="slidenum">
              <a:rPr lang="en-US" smtClean="0"/>
              <a:t>3</a:t>
            </a:fld>
            <a:endParaRPr lang="en-US"/>
          </a:p>
        </p:txBody>
      </p:sp>
    </p:spTree>
    <p:extLst>
      <p:ext uri="{BB962C8B-B14F-4D97-AF65-F5344CB8AC3E}">
        <p14:creationId xmlns:p14="http://schemas.microsoft.com/office/powerpoint/2010/main" val="313343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30</a:t>
            </a:fld>
            <a:endParaRPr lang="en-US" dirty="0"/>
          </a:p>
        </p:txBody>
      </p:sp>
    </p:spTree>
    <p:extLst>
      <p:ext uri="{BB962C8B-B14F-4D97-AF65-F5344CB8AC3E}">
        <p14:creationId xmlns:p14="http://schemas.microsoft.com/office/powerpoint/2010/main" val="245135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31</a:t>
            </a:fld>
            <a:endParaRPr lang="en-US" dirty="0"/>
          </a:p>
        </p:txBody>
      </p:sp>
    </p:spTree>
    <p:extLst>
      <p:ext uri="{BB962C8B-B14F-4D97-AF65-F5344CB8AC3E}">
        <p14:creationId xmlns:p14="http://schemas.microsoft.com/office/powerpoint/2010/main" val="3825377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Ingesting into Prometheus is easy due to the large number of community supported integrations.  Node-exporter and blackbox-exporter are maintained by Prometheus, while wmi-exporter and others are community driven.  Netdata is a slick, simple real time performance monitor that offers a beautiful dashboard, and uses minimal system resources.  It is a great way to get a high level overview of a systems usage and resources quickly.  It gathers many, many metrics, and supports exporting the metrics to Prometheus.  We have node-exporter and netdata installed on all of our instances, and scrape metrics data from both.</a:t>
            </a:r>
          </a:p>
          <a:p>
            <a:endParaRPr lang="en-US" dirty="0"/>
          </a:p>
          <a:p>
            <a:r>
              <a:rPr lang="en-US" dirty="0"/>
              <a:t>Client libraries for dotnet, Golang, java, python, JavaScript, etc…</a:t>
            </a:r>
          </a:p>
          <a:p>
            <a:r>
              <a:rPr lang="en-US" dirty="0"/>
              <a:t>JMX-exporter for exporting java jmx metrics</a:t>
            </a:r>
          </a:p>
          <a:p>
            <a:r>
              <a:rPr lang="en-US" sz="1200" b="0" i="0" kern="1200" dirty="0">
                <a:solidFill>
                  <a:schemeClr val="tx1"/>
                </a:solidFill>
                <a:effectLst/>
                <a:latin typeface="+mn-lt"/>
                <a:ea typeface="+mn-ea"/>
                <a:cs typeface="+mn-cs"/>
              </a:rPr>
              <a:t>The blackbox exporter allows blackbox probing of endpoints over HTTP, HTTPS, DNS, TCP and ICMP</a:t>
            </a:r>
            <a:endParaRPr lang="en-US" dirty="0"/>
          </a:p>
          <a:p>
            <a:endParaRPr lang="en-US" dirty="0"/>
          </a:p>
          <a:p>
            <a:r>
              <a:rPr lang="en-US" dirty="0"/>
              <a:t>Prometheus can read and write with various storage backends.  Can persist metrics in a datastore for longer periods of time.  Prometheus is not designed to store metrics for a long time, so its best to off load them to a database.</a:t>
            </a:r>
          </a:p>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32</a:t>
            </a:fld>
            <a:endParaRPr lang="en-US" dirty="0"/>
          </a:p>
        </p:txBody>
      </p:sp>
    </p:spTree>
    <p:extLst>
      <p:ext uri="{BB962C8B-B14F-4D97-AF65-F5344CB8AC3E}">
        <p14:creationId xmlns:p14="http://schemas.microsoft.com/office/powerpoint/2010/main" val="1634006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rules are created in Prometheus, since they are based off data in Prometheus.  Alerts are sent to Alertmanager which then handles sending the alerts to various endpoints.  We use alert manager to send alerts to both Slack and Victor ops.  We receive our own custom alerts as well as the alerts provided by kube-promethues.</a:t>
            </a:r>
          </a:p>
        </p:txBody>
      </p:sp>
      <p:sp>
        <p:nvSpPr>
          <p:cNvPr id="4" name="Slide Number Placeholder 3"/>
          <p:cNvSpPr>
            <a:spLocks noGrp="1"/>
          </p:cNvSpPr>
          <p:nvPr>
            <p:ph type="sldNum" sz="quarter" idx="5"/>
          </p:nvPr>
        </p:nvSpPr>
        <p:spPr/>
        <p:txBody>
          <a:bodyPr/>
          <a:lstStyle/>
          <a:p>
            <a:fld id="{A8DAD4B1-2901-4861-8DD1-84D4286D2D19}" type="slidenum">
              <a:rPr lang="en-US" smtClean="0"/>
              <a:t>33</a:t>
            </a:fld>
            <a:endParaRPr lang="en-US" dirty="0"/>
          </a:p>
        </p:txBody>
      </p:sp>
    </p:spTree>
    <p:extLst>
      <p:ext uri="{BB962C8B-B14F-4D97-AF65-F5344CB8AC3E}">
        <p14:creationId xmlns:p14="http://schemas.microsoft.com/office/powerpoint/2010/main" val="2414595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AD4B1-2901-4861-8DD1-84D4286D2D19}" type="slidenum">
              <a:rPr lang="en-US" smtClean="0"/>
              <a:t>34</a:t>
            </a:fld>
            <a:endParaRPr lang="en-US" dirty="0"/>
          </a:p>
        </p:txBody>
      </p:sp>
    </p:spTree>
    <p:extLst>
      <p:ext uri="{BB962C8B-B14F-4D97-AF65-F5344CB8AC3E}">
        <p14:creationId xmlns:p14="http://schemas.microsoft.com/office/powerpoint/2010/main" val="34699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rules are created in Prometheus, since they are based off data in Prometheus.  Alerts are sent to Alertmanager which then handles sending the alerts to various endpoints.  We use alert manager to send alerts to both Slack and Victor ops.  We receive our own custom alerts as well as the alerts provided by kube-promethues.</a:t>
            </a:r>
          </a:p>
        </p:txBody>
      </p:sp>
      <p:sp>
        <p:nvSpPr>
          <p:cNvPr id="4" name="Slide Number Placeholder 3"/>
          <p:cNvSpPr>
            <a:spLocks noGrp="1"/>
          </p:cNvSpPr>
          <p:nvPr>
            <p:ph type="sldNum" sz="quarter" idx="5"/>
          </p:nvPr>
        </p:nvSpPr>
        <p:spPr/>
        <p:txBody>
          <a:bodyPr/>
          <a:lstStyle/>
          <a:p>
            <a:fld id="{A8DAD4B1-2901-4861-8DD1-84D4286D2D19}" type="slidenum">
              <a:rPr lang="en-US" smtClean="0"/>
              <a:t>35</a:t>
            </a:fld>
            <a:endParaRPr lang="en-US" dirty="0"/>
          </a:p>
        </p:txBody>
      </p:sp>
    </p:spTree>
    <p:extLst>
      <p:ext uri="{BB962C8B-B14F-4D97-AF65-F5344CB8AC3E}">
        <p14:creationId xmlns:p14="http://schemas.microsoft.com/office/powerpoint/2010/main" val="3491476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rules are created in Prometheus, since they are based off data in Prometheus.  Alerts are sent to Alertmanager which then handles sending the alerts to various endpoints.  We use alert manager to send alerts to both Slack and Victor ops.  We receive our own custom alerts as well as the alerts provided by kube-promethues.</a:t>
            </a:r>
          </a:p>
        </p:txBody>
      </p:sp>
      <p:sp>
        <p:nvSpPr>
          <p:cNvPr id="4" name="Slide Number Placeholder 3"/>
          <p:cNvSpPr>
            <a:spLocks noGrp="1"/>
          </p:cNvSpPr>
          <p:nvPr>
            <p:ph type="sldNum" sz="quarter" idx="5"/>
          </p:nvPr>
        </p:nvSpPr>
        <p:spPr/>
        <p:txBody>
          <a:bodyPr/>
          <a:lstStyle/>
          <a:p>
            <a:fld id="{A8DAD4B1-2901-4861-8DD1-84D4286D2D19}" type="slidenum">
              <a:rPr lang="en-US" smtClean="0"/>
              <a:t>36</a:t>
            </a:fld>
            <a:endParaRPr lang="en-US" dirty="0"/>
          </a:p>
        </p:txBody>
      </p:sp>
    </p:spTree>
    <p:extLst>
      <p:ext uri="{BB962C8B-B14F-4D97-AF65-F5344CB8AC3E}">
        <p14:creationId xmlns:p14="http://schemas.microsoft.com/office/powerpoint/2010/main" val="14962651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rules are created in Prometheus, since they are based off data in Prometheus.  Alerts are sent to Alertmanager which then handles sending the alerts to various endpoints.  We use alert manager to send alerts to both Slack and Victor ops.  We receive our own custom alerts as well as the alerts provided by kube-promethues.</a:t>
            </a:r>
          </a:p>
        </p:txBody>
      </p:sp>
      <p:sp>
        <p:nvSpPr>
          <p:cNvPr id="4" name="Slide Number Placeholder 3"/>
          <p:cNvSpPr>
            <a:spLocks noGrp="1"/>
          </p:cNvSpPr>
          <p:nvPr>
            <p:ph type="sldNum" sz="quarter" idx="5"/>
          </p:nvPr>
        </p:nvSpPr>
        <p:spPr/>
        <p:txBody>
          <a:bodyPr/>
          <a:lstStyle/>
          <a:p>
            <a:fld id="{A8DAD4B1-2901-4861-8DD1-84D4286D2D19}" type="slidenum">
              <a:rPr lang="en-US" smtClean="0"/>
              <a:t>37</a:t>
            </a:fld>
            <a:endParaRPr lang="en-US" dirty="0"/>
          </a:p>
        </p:txBody>
      </p:sp>
    </p:spTree>
    <p:extLst>
      <p:ext uri="{BB962C8B-B14F-4D97-AF65-F5344CB8AC3E}">
        <p14:creationId xmlns:p14="http://schemas.microsoft.com/office/powerpoint/2010/main" val="2310724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way we use federation is we have one root instances on an AWS I5 instance.  Chose I5 for the fast NVME SSD.  It scrapes AWS instances using node-exporter and netdata.  It also scrapes our Kubernetes Prometheus.  The k8s Prometheus scrapes our applications and services in the kubernetes cluster.  We then only have to setup alert rules and alert manager at the root level.  Also allows us to retain metrics for longer.  The kube Prometheus stores data for 7 days while the root stores 90 days</a:t>
            </a:r>
          </a:p>
        </p:txBody>
      </p:sp>
      <p:sp>
        <p:nvSpPr>
          <p:cNvPr id="4" name="Slide Number Placeholder 3"/>
          <p:cNvSpPr>
            <a:spLocks noGrp="1"/>
          </p:cNvSpPr>
          <p:nvPr>
            <p:ph type="sldNum" sz="quarter" idx="5"/>
          </p:nvPr>
        </p:nvSpPr>
        <p:spPr/>
        <p:txBody>
          <a:bodyPr/>
          <a:lstStyle/>
          <a:p>
            <a:fld id="{A8DAD4B1-2901-4861-8DD1-84D4286D2D19}" type="slidenum">
              <a:rPr lang="en-US" smtClean="0"/>
              <a:t>38</a:t>
            </a:fld>
            <a:endParaRPr lang="en-US" dirty="0"/>
          </a:p>
        </p:txBody>
      </p:sp>
    </p:spTree>
    <p:extLst>
      <p:ext uri="{BB962C8B-B14F-4D97-AF65-F5344CB8AC3E}">
        <p14:creationId xmlns:p14="http://schemas.microsoft.com/office/powerpoint/2010/main" val="238473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Makes it easy to create and manage Prometheus servers in Kubernetes.  Prometheus Operator takes care of the provisioning and management of the Prometheus server.  Turns it into a service!</a:t>
            </a:r>
          </a:p>
        </p:txBody>
      </p:sp>
      <p:sp>
        <p:nvSpPr>
          <p:cNvPr id="4" name="Slide Number Placeholder 3"/>
          <p:cNvSpPr>
            <a:spLocks noGrp="1"/>
          </p:cNvSpPr>
          <p:nvPr>
            <p:ph type="sldNum" sz="quarter" idx="5"/>
          </p:nvPr>
        </p:nvSpPr>
        <p:spPr/>
        <p:txBody>
          <a:bodyPr/>
          <a:lstStyle/>
          <a:p>
            <a:fld id="{A8DAD4B1-2901-4861-8DD1-84D4286D2D19}" type="slidenum">
              <a:rPr lang="en-US" smtClean="0"/>
              <a:t>40</a:t>
            </a:fld>
            <a:endParaRPr lang="en-US" dirty="0"/>
          </a:p>
        </p:txBody>
      </p:sp>
    </p:spTree>
    <p:extLst>
      <p:ext uri="{BB962C8B-B14F-4D97-AF65-F5344CB8AC3E}">
        <p14:creationId xmlns:p14="http://schemas.microsoft.com/office/powerpoint/2010/main" val="2503619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97013" y="1200150"/>
            <a:ext cx="4321175" cy="32400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DAD4B1-2901-4861-8DD1-84D4286D2D1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2160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Kube-Prometheus is a collection of Kubernetes manifest files that will deploy a full Prometheus stack.  It includes the Prometheus Operator, Alertmanager, Node-exporter, Kube-state-metrics, and Grafana.  Kube-state-metrics is a new metrics service for kubernetes inspired by Heapster.  It serves cluster level metrics and is powered by the kubernetes api.</a:t>
            </a:r>
          </a:p>
        </p:txBody>
      </p:sp>
      <p:sp>
        <p:nvSpPr>
          <p:cNvPr id="4" name="Slide Number Placeholder 3"/>
          <p:cNvSpPr>
            <a:spLocks noGrp="1"/>
          </p:cNvSpPr>
          <p:nvPr>
            <p:ph type="sldNum" sz="quarter" idx="5"/>
          </p:nvPr>
        </p:nvSpPr>
        <p:spPr/>
        <p:txBody>
          <a:bodyPr/>
          <a:lstStyle/>
          <a:p>
            <a:fld id="{A8DAD4B1-2901-4861-8DD1-84D4286D2D19}" type="slidenum">
              <a:rPr lang="en-US" smtClean="0"/>
              <a:t>41</a:t>
            </a:fld>
            <a:endParaRPr lang="en-US" dirty="0"/>
          </a:p>
        </p:txBody>
      </p:sp>
    </p:spTree>
    <p:extLst>
      <p:ext uri="{BB962C8B-B14F-4D97-AF65-F5344CB8AC3E}">
        <p14:creationId xmlns:p14="http://schemas.microsoft.com/office/powerpoint/2010/main" val="2449623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Aggregated data.  Isn’t an event-base monitoring system, like </a:t>
            </a:r>
            <a:r>
              <a:rPr lang="en-US" dirty="0" err="1"/>
              <a:t>StatsD</a:t>
            </a:r>
            <a:r>
              <a:rPr lang="en-US" dirty="0"/>
              <a:t>.  Prometheus is meant to collect the current state of a given set of metrics.</a:t>
            </a:r>
          </a:p>
          <a:p>
            <a:endParaRPr lang="en-US" dirty="0"/>
          </a:p>
          <a:p>
            <a:r>
              <a:rPr lang="en-US" dirty="0"/>
              <a:t>Prometheus teams focus on </a:t>
            </a:r>
            <a:r>
              <a:rPr lang="en-US" dirty="0" err="1"/>
              <a:t>whats</a:t>
            </a:r>
            <a:r>
              <a:rPr lang="en-US" dirty="0"/>
              <a:t> most important: providing a highly performant and reliable way to for collecting metrics.</a:t>
            </a:r>
          </a:p>
          <a:p>
            <a:r>
              <a:rPr lang="en-US" dirty="0"/>
              <a:t>No fancy interface -&gt; Grafana</a:t>
            </a:r>
          </a:p>
          <a:p>
            <a:r>
              <a:rPr lang="en-US" dirty="0"/>
              <a:t>No HTTPS for web interface -&gt; Use </a:t>
            </a:r>
            <a:r>
              <a:rPr lang="en-US" dirty="0" err="1"/>
              <a:t>nginx</a:t>
            </a:r>
            <a:r>
              <a:rPr lang="en-US" dirty="0"/>
              <a:t>, caddy, </a:t>
            </a:r>
            <a:r>
              <a:rPr lang="en-US" dirty="0" err="1"/>
              <a:t>HAProxy</a:t>
            </a:r>
            <a:endParaRPr lang="en-US" dirty="0"/>
          </a:p>
          <a:p>
            <a:r>
              <a:rPr lang="en-US" dirty="0"/>
              <a:t>No </a:t>
            </a:r>
            <a:r>
              <a:rPr lang="en-US" dirty="0" err="1"/>
              <a:t>auth</a:t>
            </a:r>
            <a:r>
              <a:rPr lang="en-US" dirty="0"/>
              <a:t> -&gt; Use LDAP, </a:t>
            </a:r>
            <a:r>
              <a:rPr lang="en-US" dirty="0" err="1"/>
              <a:t>Oauth</a:t>
            </a:r>
            <a:r>
              <a:rPr lang="en-US" dirty="0"/>
              <a:t> and proxy</a:t>
            </a:r>
          </a:p>
          <a:p>
            <a:endParaRPr lang="en-US" dirty="0"/>
          </a:p>
          <a:p>
            <a:r>
              <a:rPr lang="en-US" dirty="0"/>
              <a:t>Can create alerts with connected with </a:t>
            </a:r>
            <a:r>
              <a:rPr lang="en-US" dirty="0" err="1"/>
              <a:t>alertmanager</a:t>
            </a:r>
            <a:r>
              <a:rPr lang="en-US" dirty="0"/>
              <a:t>.  Alert rules are defined in Prometheus, while </a:t>
            </a:r>
            <a:r>
              <a:rPr lang="en-US" dirty="0" err="1"/>
              <a:t>alertmanager</a:t>
            </a:r>
            <a:r>
              <a:rPr lang="en-US" dirty="0"/>
              <a:t> sends alert to external systems </a:t>
            </a:r>
          </a:p>
        </p:txBody>
      </p:sp>
      <p:sp>
        <p:nvSpPr>
          <p:cNvPr id="4" name="Slide Number Placeholder 3"/>
          <p:cNvSpPr>
            <a:spLocks noGrp="1"/>
          </p:cNvSpPr>
          <p:nvPr>
            <p:ph type="sldNum" sz="quarter" idx="5"/>
          </p:nvPr>
        </p:nvSpPr>
        <p:spPr/>
        <p:txBody>
          <a:bodyPr/>
          <a:lstStyle/>
          <a:p>
            <a:fld id="{A8DAD4B1-2901-4861-8DD1-84D4286D2D19}" type="slidenum">
              <a:rPr lang="en-US" smtClean="0"/>
              <a:t>8</a:t>
            </a:fld>
            <a:endParaRPr lang="en-US"/>
          </a:p>
        </p:txBody>
      </p:sp>
    </p:spTree>
    <p:extLst>
      <p:ext uri="{BB962C8B-B14F-4D97-AF65-F5344CB8AC3E}">
        <p14:creationId xmlns:p14="http://schemas.microsoft.com/office/powerpoint/2010/main" val="893292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Aggregated data.  Isn’t an event-base monitoring system, like StatsD.  Prometheus is meant to collect the current state of a given set of metrics.</a:t>
            </a:r>
          </a:p>
          <a:p>
            <a:endParaRPr lang="en-US" dirty="0"/>
          </a:p>
          <a:p>
            <a:r>
              <a:rPr lang="en-US" dirty="0"/>
              <a:t>Prometheus teams focus on what's most important: providing a highly performant and reliable way to for collecting metrics.</a:t>
            </a:r>
          </a:p>
          <a:p>
            <a:r>
              <a:rPr lang="en-US" dirty="0"/>
              <a:t>No fancy interface -&gt; Grafana</a:t>
            </a:r>
          </a:p>
          <a:p>
            <a:r>
              <a:rPr lang="en-US" dirty="0"/>
              <a:t>No HTTPS for web interface -&gt; Use nginx, caddy, HAProxy</a:t>
            </a:r>
          </a:p>
          <a:p>
            <a:r>
              <a:rPr lang="en-US" dirty="0"/>
              <a:t>No auth -&gt; Use LDAP, Oauth and proxy</a:t>
            </a:r>
          </a:p>
          <a:p>
            <a:endParaRPr lang="en-US" dirty="0"/>
          </a:p>
          <a:p>
            <a:r>
              <a:rPr lang="en-US" dirty="0"/>
              <a:t>Can create alerts with connected with </a:t>
            </a:r>
            <a:r>
              <a:rPr lang="en-US" dirty="0" err="1"/>
              <a:t>alertmanager</a:t>
            </a:r>
            <a:r>
              <a:rPr lang="en-US" dirty="0"/>
              <a:t>.  Alert rules are defined in Prometheus, while </a:t>
            </a:r>
            <a:r>
              <a:rPr lang="en-US" dirty="0" err="1"/>
              <a:t>alertmanager</a:t>
            </a:r>
            <a:r>
              <a:rPr lang="en-US" dirty="0"/>
              <a:t> sends alert to external systems </a:t>
            </a:r>
          </a:p>
        </p:txBody>
      </p:sp>
      <p:sp>
        <p:nvSpPr>
          <p:cNvPr id="4" name="Slide Number Placeholder 3"/>
          <p:cNvSpPr>
            <a:spLocks noGrp="1"/>
          </p:cNvSpPr>
          <p:nvPr>
            <p:ph type="sldNum" sz="quarter" idx="5"/>
          </p:nvPr>
        </p:nvSpPr>
        <p:spPr/>
        <p:txBody>
          <a:bodyPr/>
          <a:lstStyle/>
          <a:p>
            <a:fld id="{A8DAD4B1-2901-4861-8DD1-84D4286D2D19}" type="slidenum">
              <a:rPr lang="en-US" smtClean="0"/>
              <a:t>9</a:t>
            </a:fld>
            <a:endParaRPr lang="en-US" dirty="0"/>
          </a:p>
        </p:txBody>
      </p:sp>
    </p:spTree>
    <p:extLst>
      <p:ext uri="{BB962C8B-B14F-4D97-AF65-F5344CB8AC3E}">
        <p14:creationId xmlns:p14="http://schemas.microsoft.com/office/powerpoint/2010/main" val="188749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Aggregated data.  Isn’t an event-base monitoring system, like StatsD.  Prometheus is meant to collect the current state of a given set of metrics.</a:t>
            </a:r>
          </a:p>
          <a:p>
            <a:endParaRPr lang="en-US" dirty="0"/>
          </a:p>
          <a:p>
            <a:r>
              <a:rPr lang="en-US" dirty="0"/>
              <a:t>Prometheus teams focus on what's most important: providing a highly performant and reliable way to for collecting metrics.</a:t>
            </a:r>
          </a:p>
          <a:p>
            <a:r>
              <a:rPr lang="en-US" dirty="0"/>
              <a:t>No fancy interface -&gt; Grafana</a:t>
            </a:r>
          </a:p>
          <a:p>
            <a:r>
              <a:rPr lang="en-US" dirty="0"/>
              <a:t>No HTTPS for web interface -&gt; Use nginx, caddy, HAProxy</a:t>
            </a:r>
          </a:p>
          <a:p>
            <a:r>
              <a:rPr lang="en-US" dirty="0"/>
              <a:t>No auth -&gt; Use LDAP, Oauth and proxy</a:t>
            </a:r>
          </a:p>
          <a:p>
            <a:endParaRPr lang="en-US" dirty="0"/>
          </a:p>
          <a:p>
            <a:r>
              <a:rPr lang="en-US" dirty="0"/>
              <a:t>Can create alerts with connected with </a:t>
            </a:r>
            <a:r>
              <a:rPr lang="en-US" dirty="0" err="1"/>
              <a:t>alertmanager</a:t>
            </a:r>
            <a:r>
              <a:rPr lang="en-US" dirty="0"/>
              <a:t>.  Alert rules are defined in Prometheus, while </a:t>
            </a:r>
            <a:r>
              <a:rPr lang="en-US" dirty="0" err="1"/>
              <a:t>alertmanager</a:t>
            </a:r>
            <a:r>
              <a:rPr lang="en-US" dirty="0"/>
              <a:t> sends alert to external systems </a:t>
            </a:r>
          </a:p>
        </p:txBody>
      </p:sp>
      <p:sp>
        <p:nvSpPr>
          <p:cNvPr id="4" name="Slide Number Placeholder 3"/>
          <p:cNvSpPr>
            <a:spLocks noGrp="1"/>
          </p:cNvSpPr>
          <p:nvPr>
            <p:ph type="sldNum" sz="quarter" idx="5"/>
          </p:nvPr>
        </p:nvSpPr>
        <p:spPr/>
        <p:txBody>
          <a:bodyPr/>
          <a:lstStyle/>
          <a:p>
            <a:fld id="{A8DAD4B1-2901-4861-8DD1-84D4286D2D19}" type="slidenum">
              <a:rPr lang="en-US" smtClean="0"/>
              <a:t>11</a:t>
            </a:fld>
            <a:endParaRPr lang="en-US" dirty="0"/>
          </a:p>
        </p:txBody>
      </p:sp>
    </p:spTree>
    <p:extLst>
      <p:ext uri="{BB962C8B-B14F-4D97-AF65-F5344CB8AC3E}">
        <p14:creationId xmlns:p14="http://schemas.microsoft.com/office/powerpoint/2010/main" val="1540617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a:t>
            </a:r>
          </a:p>
          <a:p>
            <a:r>
              <a:rPr lang="en-US" dirty="0"/>
              <a:t>  Can tell is something is down.  If the metrics system is using push, then to tell is something is down, be it an instance or application, the metrics endpoint must know of all the endpoints that should push to it.  Requires configuring on both sides!</a:t>
            </a:r>
          </a:p>
          <a:p>
            <a:r>
              <a:rPr lang="en-US" dirty="0"/>
              <a:t>With pull, you tell Prometheus what to monitor</a:t>
            </a:r>
          </a:p>
          <a:p>
            <a:r>
              <a:rPr lang="en-US" dirty="0"/>
              <a:t>If the metrics endpoint changes, be it you need to increase the number of Prometheus instances to allow for high availability or a new endpoint, don’t need to reconfigure all your endpoints.</a:t>
            </a:r>
          </a:p>
          <a:p>
            <a:endParaRPr lang="en-US" dirty="0"/>
          </a:p>
          <a:p>
            <a:r>
              <a:rPr lang="en-US" dirty="0"/>
              <a:t>Downsides</a:t>
            </a:r>
            <a:br>
              <a:rPr lang="en-US" dirty="0"/>
            </a:br>
            <a:r>
              <a:rPr lang="en-US" dirty="0"/>
              <a:t>For short lived instances, like functions as a service or containers, not viable for pulling.  They can be configured to push their Prometheus metrics to a push gateway which will provide their metrics to Prometheus.</a:t>
            </a:r>
          </a:p>
        </p:txBody>
      </p:sp>
      <p:sp>
        <p:nvSpPr>
          <p:cNvPr id="4" name="Slide Number Placeholder 3"/>
          <p:cNvSpPr>
            <a:spLocks noGrp="1"/>
          </p:cNvSpPr>
          <p:nvPr>
            <p:ph type="sldNum" sz="quarter" idx="5"/>
          </p:nvPr>
        </p:nvSpPr>
        <p:spPr/>
        <p:txBody>
          <a:bodyPr/>
          <a:lstStyle/>
          <a:p>
            <a:fld id="{A8DAD4B1-2901-4861-8DD1-84D4286D2D19}" type="slidenum">
              <a:rPr lang="en-US" smtClean="0"/>
              <a:t>12</a:t>
            </a:fld>
            <a:endParaRPr lang="en-US" dirty="0"/>
          </a:p>
        </p:txBody>
      </p:sp>
    </p:spTree>
    <p:extLst>
      <p:ext uri="{BB962C8B-B14F-4D97-AF65-F5344CB8AC3E}">
        <p14:creationId xmlns:p14="http://schemas.microsoft.com/office/powerpoint/2010/main" val="2254557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Aggregated data.  Isn’t an event-base monitoring system, like StatsD.  Prometheus is meant to collect the current state of a given set of metrics.</a:t>
            </a:r>
          </a:p>
          <a:p>
            <a:endParaRPr lang="en-US" dirty="0"/>
          </a:p>
          <a:p>
            <a:r>
              <a:rPr lang="en-US" dirty="0"/>
              <a:t>Prometheus teams focus on what's most important: providing a highly performant and reliable way to for collecting metrics.</a:t>
            </a:r>
          </a:p>
          <a:p>
            <a:r>
              <a:rPr lang="en-US" dirty="0"/>
              <a:t>No fancy interface -&gt; Grafana</a:t>
            </a:r>
          </a:p>
          <a:p>
            <a:r>
              <a:rPr lang="en-US" dirty="0"/>
              <a:t>No HTTPS for web interface -&gt; Use nginx, caddy, HAProxy</a:t>
            </a:r>
          </a:p>
          <a:p>
            <a:r>
              <a:rPr lang="en-US" dirty="0"/>
              <a:t>No auth -&gt; Use LDAP, Oauth and proxy</a:t>
            </a:r>
          </a:p>
          <a:p>
            <a:endParaRPr lang="en-US" dirty="0"/>
          </a:p>
          <a:p>
            <a:r>
              <a:rPr lang="en-US" dirty="0"/>
              <a:t>Can create alerts with connected with </a:t>
            </a:r>
            <a:r>
              <a:rPr lang="en-US" dirty="0" err="1"/>
              <a:t>alertmanager</a:t>
            </a:r>
            <a:r>
              <a:rPr lang="en-US" dirty="0"/>
              <a:t>.  Alert rules are defined in Prometheus, while </a:t>
            </a:r>
            <a:r>
              <a:rPr lang="en-US" dirty="0" err="1"/>
              <a:t>alertmanager</a:t>
            </a:r>
            <a:r>
              <a:rPr lang="en-US" dirty="0"/>
              <a:t> sends alert to external systems </a:t>
            </a:r>
          </a:p>
        </p:txBody>
      </p:sp>
      <p:sp>
        <p:nvSpPr>
          <p:cNvPr id="4" name="Slide Number Placeholder 3"/>
          <p:cNvSpPr>
            <a:spLocks noGrp="1"/>
          </p:cNvSpPr>
          <p:nvPr>
            <p:ph type="sldNum" sz="quarter" idx="5"/>
          </p:nvPr>
        </p:nvSpPr>
        <p:spPr/>
        <p:txBody>
          <a:bodyPr/>
          <a:lstStyle/>
          <a:p>
            <a:fld id="{A8DAD4B1-2901-4861-8DD1-84D4286D2D19}" type="slidenum">
              <a:rPr lang="en-US" smtClean="0"/>
              <a:t>13</a:t>
            </a:fld>
            <a:endParaRPr lang="en-US" dirty="0"/>
          </a:p>
        </p:txBody>
      </p:sp>
    </p:spTree>
    <p:extLst>
      <p:ext uri="{BB962C8B-B14F-4D97-AF65-F5344CB8AC3E}">
        <p14:creationId xmlns:p14="http://schemas.microsoft.com/office/powerpoint/2010/main" val="966870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a combination of VPC IDs and Tags.  We have two tags configured, Prometheus and Purpose.  The Prometheus purpose is used to monitor either NodeExporter, WMI Exporter, or Netdata.  The purpose lets us configure how we pull the metrics.  We use two values for this, Kafka and api.</a:t>
            </a:r>
          </a:p>
        </p:txBody>
      </p:sp>
      <p:sp>
        <p:nvSpPr>
          <p:cNvPr id="4" name="Slide Number Placeholder 3"/>
          <p:cNvSpPr>
            <a:spLocks noGrp="1"/>
          </p:cNvSpPr>
          <p:nvPr>
            <p:ph type="sldNum" sz="quarter" idx="5"/>
          </p:nvPr>
        </p:nvSpPr>
        <p:spPr/>
        <p:txBody>
          <a:bodyPr/>
          <a:lstStyle/>
          <a:p>
            <a:fld id="{A8DAD4B1-2901-4861-8DD1-84D4286D2D19}" type="slidenum">
              <a:rPr lang="en-US" smtClean="0"/>
              <a:t>14</a:t>
            </a:fld>
            <a:endParaRPr lang="en-US" dirty="0"/>
          </a:p>
        </p:txBody>
      </p:sp>
    </p:spTree>
    <p:extLst>
      <p:ext uri="{BB962C8B-B14F-4D97-AF65-F5344CB8AC3E}">
        <p14:creationId xmlns:p14="http://schemas.microsoft.com/office/powerpoint/2010/main" val="2331392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with SmartArt">
    <p:bg>
      <p:bgPr>
        <a:solidFill>
          <a:schemeClr val="bg1"/>
        </a:solidFill>
        <a:effectLst/>
      </p:bgPr>
    </p:bg>
    <p:spTree>
      <p:nvGrpSpPr>
        <p:cNvPr id="1" name=""/>
        <p:cNvGrpSpPr/>
        <p:nvPr/>
      </p:nvGrpSpPr>
      <p:grpSpPr>
        <a:xfrm>
          <a:off x="0" y="0"/>
          <a:ext cx="0" cy="0"/>
          <a:chOff x="0" y="0"/>
          <a:chExt cx="0" cy="0"/>
        </a:xfrm>
      </p:grpSpPr>
      <p:sp>
        <p:nvSpPr>
          <p:cNvPr id="6" name="SmartArt Placeholder 5"/>
          <p:cNvSpPr>
            <a:spLocks noGrp="1"/>
          </p:cNvSpPr>
          <p:nvPr>
            <p:ph type="dgm" sz="quarter" idx="16"/>
          </p:nvPr>
        </p:nvSpPr>
        <p:spPr>
          <a:xfrm>
            <a:off x="609600" y="1801813"/>
            <a:ext cx="3631096" cy="4094162"/>
          </a:xfrm>
        </p:spPr>
        <p:txBody>
          <a:bodyPr/>
          <a:lstStyle>
            <a:lvl1pPr marL="0" indent="0">
              <a:buNone/>
              <a:defRPr/>
            </a:lvl1pPr>
          </a:lstStyle>
          <a:p>
            <a:endParaRPr lang="en-US"/>
          </a:p>
        </p:txBody>
      </p:sp>
      <p:sp>
        <p:nvSpPr>
          <p:cNvPr id="7" name="Rectangle 6"/>
          <p:cNvSpPr/>
          <p:nvPr userDrawn="1"/>
        </p:nvSpPr>
        <p:spPr>
          <a:xfrm>
            <a:off x="0" y="6667500"/>
            <a:ext cx="9144000" cy="190500"/>
          </a:xfrm>
          <a:prstGeom prst="rect">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48273" y="407331"/>
            <a:ext cx="8034191" cy="697192"/>
          </a:xfrm>
        </p:spPr>
        <p:txBody>
          <a:bodyPr vert="horz" lIns="91440" tIns="45720" rIns="91440" bIns="45720" rtlCol="0" anchor="ctr">
            <a:noAutofit/>
          </a:bodyPr>
          <a:lstStyle>
            <a:lvl1pPr>
              <a:defRPr lang="en-US" sz="3000" baseline="0" dirty="0">
                <a:solidFill>
                  <a:srgbClr val="F58321"/>
                </a:solidFill>
                <a:latin typeface="Sanchez Regular" panose="02000000000000000000" pitchFamily="50" charset="0"/>
              </a:defRPr>
            </a:lvl1pPr>
          </a:lstStyle>
          <a:p>
            <a:pPr lvl="0"/>
            <a:r>
              <a:rPr lang="en-US" dirty="0"/>
              <a:t>CLICK TO EDIT TITLE STYLE</a:t>
            </a:r>
          </a:p>
        </p:txBody>
      </p:sp>
      <p:sp>
        <p:nvSpPr>
          <p:cNvPr id="3" name="Content Placeholder 2"/>
          <p:cNvSpPr>
            <a:spLocks noGrp="1"/>
          </p:cNvSpPr>
          <p:nvPr>
            <p:ph idx="1"/>
          </p:nvPr>
        </p:nvSpPr>
        <p:spPr>
          <a:xfrm>
            <a:off x="4646413" y="1828616"/>
            <a:ext cx="3949304" cy="3977241"/>
          </a:xfrm>
        </p:spPr>
        <p:txBody>
          <a:bodyPr>
            <a:normAutofit/>
          </a:bodyPr>
          <a:lstStyle>
            <a:lvl1pPr marL="0" indent="0">
              <a:lnSpc>
                <a:spcPct val="130000"/>
              </a:lnSpc>
              <a:buFontTx/>
              <a:buNone/>
              <a:defRPr sz="1200">
                <a:solidFill>
                  <a:srgbClr val="58585A"/>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Click to edit Master text styles</a:t>
            </a:r>
          </a:p>
        </p:txBody>
      </p:sp>
      <p:sp>
        <p:nvSpPr>
          <p:cNvPr id="12" name="Content Placeholder 2"/>
          <p:cNvSpPr>
            <a:spLocks noGrp="1"/>
          </p:cNvSpPr>
          <p:nvPr>
            <p:ph idx="13"/>
          </p:nvPr>
        </p:nvSpPr>
        <p:spPr>
          <a:xfrm>
            <a:off x="761529" y="1018732"/>
            <a:ext cx="7820935" cy="691674"/>
          </a:xfrm>
        </p:spPr>
        <p:txBody>
          <a:bodyPr>
            <a:normAutofit/>
          </a:bodyPr>
          <a:lstStyle>
            <a:lvl1pPr marL="0" indent="0">
              <a:lnSpc>
                <a:spcPct val="100000"/>
              </a:lnSpc>
              <a:spcBef>
                <a:spcPts val="0"/>
              </a:spcBef>
              <a:buFontTx/>
              <a:buNone/>
              <a:defRPr sz="1800">
                <a:solidFill>
                  <a:srgbClr val="231F20"/>
                </a:solidFill>
                <a:latin typeface="Calibri" panose="020F0502020204030204" pitchFamily="34" charset="0"/>
                <a:cs typeface="Calibri" panose="020F0502020204030204" pitchFamily="34" charset="0"/>
              </a:defRPr>
            </a:lvl1pPr>
          </a:lstStyle>
          <a:p>
            <a:pPr lvl="0"/>
            <a:r>
              <a:rPr lang="en-US" dirty="0"/>
              <a:t>Click to edit Master text styles</a:t>
            </a:r>
          </a:p>
        </p:txBody>
      </p:sp>
      <p:sp>
        <p:nvSpPr>
          <p:cNvPr id="15" name="Date Placeholder 3"/>
          <p:cNvSpPr>
            <a:spLocks noGrp="1"/>
          </p:cNvSpPr>
          <p:nvPr>
            <p:ph type="dt" sz="half" idx="10"/>
          </p:nvPr>
        </p:nvSpPr>
        <p:spPr>
          <a:xfrm>
            <a:off x="4824682" y="637950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6160B594-6371-4CED-A233-35EA90F3A266}" type="datetime1">
              <a:rPr lang="en-US" smtClean="0"/>
              <a:pPr/>
              <a:t>3/21/19</a:t>
            </a:fld>
            <a:endParaRPr lang="en-US"/>
          </a:p>
        </p:txBody>
      </p:sp>
      <p:sp>
        <p:nvSpPr>
          <p:cNvPr id="21" name="Footer Placeholder 4"/>
          <p:cNvSpPr>
            <a:spLocks noGrp="1"/>
          </p:cNvSpPr>
          <p:nvPr>
            <p:ph type="ftr" sz="quarter" idx="11"/>
          </p:nvPr>
        </p:nvSpPr>
        <p:spPr>
          <a:xfrm>
            <a:off x="1007252" y="6379501"/>
            <a:ext cx="3868967" cy="365125"/>
          </a:xfrm>
        </p:spPr>
        <p:txBody>
          <a:bodyPr lIns="0" rIns="0"/>
          <a:lstStyle>
            <a:lvl1pPr algn="l">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cxnSp>
        <p:nvCxnSpPr>
          <p:cNvPr id="13" name="12 Conector recto"/>
          <p:cNvCxnSpPr/>
          <p:nvPr userDrawn="1"/>
        </p:nvCxnSpPr>
        <p:spPr>
          <a:xfrm flipH="1">
            <a:off x="5676900" y="6339840"/>
            <a:ext cx="34671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7129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F58321"/>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000207" y="-9526"/>
            <a:ext cx="4143793" cy="6667501"/>
            <a:chOff x="5000207" y="-9526"/>
            <a:chExt cx="4143793" cy="6667501"/>
          </a:xfrm>
        </p:grpSpPr>
        <p:sp>
          <p:nvSpPr>
            <p:cNvPr id="15" name="Rectangle 8"/>
            <p:cNvSpPr/>
            <p:nvPr/>
          </p:nvSpPr>
          <p:spPr>
            <a:xfrm>
              <a:off x="5187265" y="-9526"/>
              <a:ext cx="3956735" cy="6667501"/>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67812 h 6867812"/>
                <a:gd name="connsiteX1" fmla="*/ 2779295 w 4367464"/>
                <a:gd name="connsiteY1" fmla="*/ 9811 h 6867812"/>
                <a:gd name="connsiteX2" fmla="*/ 2874513 w 4367464"/>
                <a:gd name="connsiteY2" fmla="*/ 0 h 6867812"/>
                <a:gd name="connsiteX3" fmla="*/ 4367464 w 4367464"/>
                <a:gd name="connsiteY3" fmla="*/ 9812 h 6867812"/>
                <a:gd name="connsiteX4" fmla="*/ 4367464 w 4367464"/>
                <a:gd name="connsiteY4" fmla="*/ 6867812 h 6867812"/>
                <a:gd name="connsiteX5" fmla="*/ 0 w 4367464"/>
                <a:gd name="connsiteY5" fmla="*/ 6867812 h 6867812"/>
                <a:gd name="connsiteX0" fmla="*/ 0 w 4367464"/>
                <a:gd name="connsiteY0" fmla="*/ 6867812 h 6867812"/>
                <a:gd name="connsiteX1" fmla="*/ 2874513 w 4367464"/>
                <a:gd name="connsiteY1" fmla="*/ 0 h 6867812"/>
                <a:gd name="connsiteX2" fmla="*/ 4367464 w 4367464"/>
                <a:gd name="connsiteY2" fmla="*/ 9812 h 6867812"/>
                <a:gd name="connsiteX3" fmla="*/ 4367464 w 4367464"/>
                <a:gd name="connsiteY3" fmla="*/ 6867812 h 6867812"/>
                <a:gd name="connsiteX4" fmla="*/ 0 w 4367464"/>
                <a:gd name="connsiteY4" fmla="*/ 6867812 h 686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464" h="6867812">
                  <a:moveTo>
                    <a:pt x="0" y="6867812"/>
                  </a:moveTo>
                  <a:lnTo>
                    <a:pt x="2874513" y="0"/>
                  </a:lnTo>
                  <a:lnTo>
                    <a:pt x="4367464" y="9812"/>
                  </a:lnTo>
                  <a:lnTo>
                    <a:pt x="4367464" y="6867812"/>
                  </a:lnTo>
                  <a:lnTo>
                    <a:pt x="0" y="6867812"/>
                  </a:lnTo>
                  <a:close/>
                </a:path>
              </a:pathLst>
            </a:cu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arallelogram 15"/>
            <p:cNvSpPr/>
            <p:nvPr/>
          </p:nvSpPr>
          <p:spPr>
            <a:xfrm>
              <a:off x="5475316" y="-5542"/>
              <a:ext cx="3056660" cy="5915025"/>
            </a:xfrm>
            <a:prstGeom prst="parallelogram">
              <a:avLst>
                <a:gd name="adj" fmla="val 75485"/>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p:cNvSpPr/>
            <p:nvPr/>
          </p:nvSpPr>
          <p:spPr>
            <a:xfrm>
              <a:off x="6142092" y="942975"/>
              <a:ext cx="2685629" cy="5715000"/>
            </a:xfrm>
            <a:prstGeom prst="parallelogram">
              <a:avLst>
                <a:gd name="adj" fmla="val 82980"/>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arallelogram 17"/>
            <p:cNvSpPr/>
            <p:nvPr/>
          </p:nvSpPr>
          <p:spPr>
            <a:xfrm>
              <a:off x="5000207" y="1"/>
              <a:ext cx="2347695" cy="4819650"/>
            </a:xfrm>
            <a:prstGeom prst="parallelogram">
              <a:avLst>
                <a:gd name="adj" fmla="val 79689"/>
              </a:avLst>
            </a:prstGeom>
            <a:solidFill>
              <a:srgbClr val="F37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 name="Title 1"/>
          <p:cNvSpPr>
            <a:spLocks noGrp="1"/>
          </p:cNvSpPr>
          <p:nvPr userDrawn="1">
            <p:ph type="title" hasCustomPrompt="1"/>
          </p:nvPr>
        </p:nvSpPr>
        <p:spPr>
          <a:xfrm>
            <a:off x="1792761" y="1970024"/>
            <a:ext cx="4349331" cy="2899255"/>
          </a:xfrm>
        </p:spPr>
        <p:txBody>
          <a:bodyPr>
            <a:spAutoFit/>
          </a:bodyPr>
          <a:lstStyle>
            <a:lvl1pPr>
              <a:lnSpc>
                <a:spcPct val="120000"/>
              </a:lnSpc>
              <a:defRPr sz="3800" baseline="0">
                <a:solidFill>
                  <a:schemeClr val="bg1"/>
                </a:solidFill>
                <a:latin typeface="Sanchez Regular" panose="02000000000000000000" pitchFamily="50" charset="0"/>
              </a:defRPr>
            </a:lvl1pPr>
          </a:lstStyle>
          <a:p>
            <a:r>
              <a:rPr lang="en-US" dirty="0"/>
              <a:t>CLICK TO EDIT TITLE STYLE</a:t>
            </a:r>
            <a:br>
              <a:rPr lang="en-US" dirty="0"/>
            </a:br>
            <a:r>
              <a:rPr lang="en-US" dirty="0"/>
              <a:t>INSERT QUOTE TEXT HERE</a:t>
            </a:r>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68" t="25261" r="72900" b="55541"/>
          <a:stretch/>
        </p:blipFill>
        <p:spPr>
          <a:xfrm rot="730870">
            <a:off x="1270302" y="1824529"/>
            <a:ext cx="595747" cy="526473"/>
          </a:xfrm>
          <a:prstGeom prst="rect">
            <a:avLst/>
          </a:prstGeom>
        </p:spPr>
      </p:pic>
      <p:sp>
        <p:nvSpPr>
          <p:cNvPr id="12" name="Date Placeholder 3"/>
          <p:cNvSpPr>
            <a:spLocks noGrp="1"/>
          </p:cNvSpPr>
          <p:nvPr>
            <p:ph type="dt" sz="half" idx="10"/>
          </p:nvPr>
        </p:nvSpPr>
        <p:spPr>
          <a:xfrm>
            <a:off x="3609338" y="63563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77BAE1E7-EF01-43B0-88BD-A65657361E60}" type="datetime1">
              <a:rPr lang="en-US" smtClean="0"/>
              <a:pPr/>
              <a:t>3/21/19</a:t>
            </a:fld>
            <a:endParaRPr lang="en-US"/>
          </a:p>
        </p:txBody>
      </p:sp>
      <p:sp>
        <p:nvSpPr>
          <p:cNvPr id="13" name="Slide Number Placeholder 5"/>
          <p:cNvSpPr>
            <a:spLocks noGrp="1"/>
          </p:cNvSpPr>
          <p:nvPr>
            <p:ph type="sldNum" sz="quarter" idx="12"/>
          </p:nvPr>
        </p:nvSpPr>
        <p:spPr>
          <a:xfrm>
            <a:off x="8282665" y="6356351"/>
            <a:ext cx="406301"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8176096D-8E22-43ED-896B-9FB62085826A}" type="slidenum">
              <a:rPr lang="en-US" smtClean="0"/>
              <a:pPr/>
              <a:t>‹#›</a:t>
            </a:fld>
            <a:endParaRPr lang="en-US"/>
          </a:p>
        </p:txBody>
      </p:sp>
      <p:sp>
        <p:nvSpPr>
          <p:cNvPr id="19" name="Footer Placeholder 4"/>
          <p:cNvSpPr>
            <a:spLocks noGrp="1"/>
          </p:cNvSpPr>
          <p:nvPr>
            <p:ph type="ftr" sz="quarter" idx="11"/>
          </p:nvPr>
        </p:nvSpPr>
        <p:spPr>
          <a:xfrm>
            <a:off x="4456509" y="63563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sp>
        <p:nvSpPr>
          <p:cNvPr id="20" name="Slide Number Placeholder 5"/>
          <p:cNvSpPr txBox="1">
            <a:spLocks/>
          </p:cNvSpPr>
          <p:nvPr userDrawn="1"/>
        </p:nvSpPr>
        <p:spPr>
          <a:xfrm>
            <a:off x="8571357" y="6358521"/>
            <a:ext cx="10550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8585A"/>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9137643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 Design Two">
    <p:bg>
      <p:bgPr>
        <a:solidFill>
          <a:srgbClr val="F5832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437811"/>
            <a:ext cx="7540283" cy="548640"/>
          </a:xfrm>
          <a:solidFill>
            <a:schemeClr val="bg1"/>
          </a:solidFill>
        </p:spPr>
        <p:txBody>
          <a:bodyPr vert="horz" lIns="548640" tIns="91440" rIns="91440" bIns="0" rtlCol="0" anchor="ctr" anchorCtr="0">
            <a:spAutoFit/>
          </a:bodyPr>
          <a:lstStyle>
            <a:lvl1pPr>
              <a:buFontTx/>
              <a:buNone/>
              <a:defRPr lang="en-US" sz="3200" dirty="0">
                <a:solidFill>
                  <a:srgbClr val="F58321"/>
                </a:solidFill>
                <a:latin typeface="Sanchez Regular" panose="02000000000000000000" pitchFamily="50" charset="0"/>
              </a:defRPr>
            </a:lvl1pPr>
          </a:lstStyle>
          <a:p>
            <a:pPr marL="0" lvl="0"/>
            <a:r>
              <a:rPr lang="en-US" dirty="0"/>
              <a:t>FIRST LINE OF TEXT</a:t>
            </a:r>
          </a:p>
        </p:txBody>
      </p:sp>
      <p:sp>
        <p:nvSpPr>
          <p:cNvPr id="11" name="Text Placeholder 10"/>
          <p:cNvSpPr>
            <a:spLocks noGrp="1"/>
          </p:cNvSpPr>
          <p:nvPr>
            <p:ph type="body" sz="quarter" idx="13" hasCustomPrompt="1"/>
          </p:nvPr>
        </p:nvSpPr>
        <p:spPr>
          <a:xfrm>
            <a:off x="1" y="3160298"/>
            <a:ext cx="6831874" cy="548640"/>
          </a:xfrm>
          <a:solidFill>
            <a:schemeClr val="bg1"/>
          </a:solidFill>
        </p:spPr>
        <p:txBody>
          <a:bodyPr vert="horz" wrap="square" lIns="548640" tIns="91440" rIns="91440" bIns="0" rtlCol="0" anchor="ctr" anchorCtr="0">
            <a:spAutoFit/>
          </a:bodyPr>
          <a:lstStyle>
            <a:lvl1pPr marL="0" indent="0">
              <a:buFontTx/>
              <a:buNone/>
              <a:defRPr lang="en-US" sz="3200" baseline="0" dirty="0">
                <a:solidFill>
                  <a:srgbClr val="F58321"/>
                </a:solidFill>
                <a:latin typeface="Sanchez Regular" panose="02000000000000000000" pitchFamily="50" charset="0"/>
                <a:ea typeface="+mj-ea"/>
                <a:cs typeface="+mj-cs"/>
              </a:defRPr>
            </a:lvl1pPr>
          </a:lstStyle>
          <a:p>
            <a:pPr marL="0" lvl="0">
              <a:spcBef>
                <a:spcPct val="0"/>
              </a:spcBef>
              <a:buNone/>
            </a:pPr>
            <a:r>
              <a:rPr lang="en-US" dirty="0"/>
              <a:t>SECOND LINE OF TEXT</a:t>
            </a:r>
          </a:p>
        </p:txBody>
      </p:sp>
      <p:sp>
        <p:nvSpPr>
          <p:cNvPr id="12" name="Text Placeholder 10"/>
          <p:cNvSpPr>
            <a:spLocks noGrp="1"/>
          </p:cNvSpPr>
          <p:nvPr>
            <p:ph type="body" sz="quarter" idx="14" hasCustomPrompt="1"/>
          </p:nvPr>
        </p:nvSpPr>
        <p:spPr>
          <a:xfrm>
            <a:off x="1" y="3882785"/>
            <a:ext cx="6115050" cy="548640"/>
          </a:xfrm>
          <a:solidFill>
            <a:schemeClr val="bg1"/>
          </a:solidFill>
        </p:spPr>
        <p:txBody>
          <a:bodyPr vert="horz" wrap="square" lIns="548640" tIns="91440" rIns="91440" bIns="0" rtlCol="0" anchor="ctr" anchorCtr="0">
            <a:spAutoFit/>
          </a:bodyPr>
          <a:lstStyle>
            <a:lvl1pPr marL="0" indent="0">
              <a:buFontTx/>
              <a:buNone/>
              <a:defRPr lang="en-US" sz="3200" baseline="0" dirty="0">
                <a:solidFill>
                  <a:srgbClr val="F58321"/>
                </a:solidFill>
                <a:latin typeface="Sanchez Regular" panose="02000000000000000000" pitchFamily="50" charset="0"/>
                <a:ea typeface="+mj-ea"/>
                <a:cs typeface="+mj-cs"/>
              </a:defRPr>
            </a:lvl1pPr>
          </a:lstStyle>
          <a:p>
            <a:pPr marL="0" lvl="0">
              <a:spcBef>
                <a:spcPct val="0"/>
              </a:spcBef>
              <a:buNone/>
            </a:pPr>
            <a:r>
              <a:rPr lang="en-US" dirty="0"/>
              <a:t>THIRD LINE OF TEXT</a:t>
            </a:r>
          </a:p>
        </p:txBody>
      </p:sp>
      <p:sp>
        <p:nvSpPr>
          <p:cNvPr id="8" name="Date Placeholder 3"/>
          <p:cNvSpPr>
            <a:spLocks noGrp="1"/>
          </p:cNvSpPr>
          <p:nvPr>
            <p:ph type="dt" sz="half" idx="10"/>
          </p:nvPr>
        </p:nvSpPr>
        <p:spPr>
          <a:xfrm>
            <a:off x="3609338" y="63563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1B726EBB-A5C0-4617-BBAD-738D601D390C}" type="datetime1">
              <a:rPr lang="en-US" smtClean="0"/>
              <a:pPr/>
              <a:t>3/21/19</a:t>
            </a:fld>
            <a:endParaRPr lang="en-US"/>
          </a:p>
        </p:txBody>
      </p:sp>
      <p:sp>
        <p:nvSpPr>
          <p:cNvPr id="9" name="Slide Number Placeholder 5"/>
          <p:cNvSpPr>
            <a:spLocks noGrp="1"/>
          </p:cNvSpPr>
          <p:nvPr>
            <p:ph type="sldNum" sz="quarter" idx="12"/>
          </p:nvPr>
        </p:nvSpPr>
        <p:spPr>
          <a:xfrm>
            <a:off x="8282665" y="6356351"/>
            <a:ext cx="406301"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8176096D-8E22-43ED-896B-9FB62085826A}" type="slidenum">
              <a:rPr lang="en-US" smtClean="0"/>
              <a:pPr/>
              <a:t>‹#›</a:t>
            </a:fld>
            <a:endParaRPr lang="en-US"/>
          </a:p>
        </p:txBody>
      </p:sp>
      <p:sp>
        <p:nvSpPr>
          <p:cNvPr id="10" name="Footer Placeholder 4"/>
          <p:cNvSpPr>
            <a:spLocks noGrp="1"/>
          </p:cNvSpPr>
          <p:nvPr>
            <p:ph type="ftr" sz="quarter" idx="11"/>
          </p:nvPr>
        </p:nvSpPr>
        <p:spPr>
          <a:xfrm>
            <a:off x="4456509" y="63563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sp>
        <p:nvSpPr>
          <p:cNvPr id="13" name="Slide Number Placeholder 5"/>
          <p:cNvSpPr txBox="1">
            <a:spLocks/>
          </p:cNvSpPr>
          <p:nvPr userDrawn="1"/>
        </p:nvSpPr>
        <p:spPr>
          <a:xfrm>
            <a:off x="8571357" y="6358521"/>
            <a:ext cx="10550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8585A"/>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95370325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SV"/>
          </a:p>
        </p:txBody>
      </p:sp>
      <p:sp>
        <p:nvSpPr>
          <p:cNvPr id="6" name="Parallelogram 8"/>
          <p:cNvSpPr/>
          <p:nvPr userDrawn="1"/>
        </p:nvSpPr>
        <p:spPr>
          <a:xfrm>
            <a:off x="6726916" y="-3531"/>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Parallelogram 8"/>
          <p:cNvSpPr/>
          <p:nvPr userDrawn="1"/>
        </p:nvSpPr>
        <p:spPr>
          <a:xfrm>
            <a:off x="7142251" y="-3532"/>
            <a:ext cx="1560808" cy="759169"/>
          </a:xfrm>
          <a:custGeom>
            <a:avLst/>
            <a:gdLst>
              <a:gd name="connsiteX0" fmla="*/ 0 w 566509"/>
              <a:gd name="connsiteY0" fmla="*/ 750291 h 750291"/>
              <a:gd name="connsiteX1" fmla="*/ 272689 w 566509"/>
              <a:gd name="connsiteY1" fmla="*/ 0 h 750291"/>
              <a:gd name="connsiteX2" fmla="*/ 566509 w 566509"/>
              <a:gd name="connsiteY2" fmla="*/ 0 h 750291"/>
              <a:gd name="connsiteX3" fmla="*/ 293820 w 566509"/>
              <a:gd name="connsiteY3" fmla="*/ 750291 h 750291"/>
              <a:gd name="connsiteX4" fmla="*/ 0 w 566509"/>
              <a:gd name="connsiteY4" fmla="*/ 750291 h 750291"/>
              <a:gd name="connsiteX0" fmla="*/ 0 w 1560808"/>
              <a:gd name="connsiteY0" fmla="*/ 750291 h 750291"/>
              <a:gd name="connsiteX1" fmla="*/ 272689 w 1560808"/>
              <a:gd name="connsiteY1" fmla="*/ 0 h 750291"/>
              <a:gd name="connsiteX2" fmla="*/ 1560808 w 1560808"/>
              <a:gd name="connsiteY2" fmla="*/ 0 h 750291"/>
              <a:gd name="connsiteX3" fmla="*/ 293820 w 1560808"/>
              <a:gd name="connsiteY3" fmla="*/ 750291 h 750291"/>
              <a:gd name="connsiteX4" fmla="*/ 0 w 1560808"/>
              <a:gd name="connsiteY4" fmla="*/ 750291 h 750291"/>
              <a:gd name="connsiteX0" fmla="*/ 0 w 1560808"/>
              <a:gd name="connsiteY0" fmla="*/ 750291 h 759169"/>
              <a:gd name="connsiteX1" fmla="*/ 272689 w 1560808"/>
              <a:gd name="connsiteY1" fmla="*/ 0 h 759169"/>
              <a:gd name="connsiteX2" fmla="*/ 1560808 w 1560808"/>
              <a:gd name="connsiteY2" fmla="*/ 0 h 759169"/>
              <a:gd name="connsiteX3" fmla="*/ 1412406 w 1560808"/>
              <a:gd name="connsiteY3" fmla="*/ 759169 h 759169"/>
              <a:gd name="connsiteX4" fmla="*/ 0 w 1560808"/>
              <a:gd name="connsiteY4" fmla="*/ 750291 h 759169"/>
              <a:gd name="connsiteX0" fmla="*/ 0 w 1560808"/>
              <a:gd name="connsiteY0" fmla="*/ 750291 h 759169"/>
              <a:gd name="connsiteX1" fmla="*/ 272689 w 1560808"/>
              <a:gd name="connsiteY1" fmla="*/ 0 h 759169"/>
              <a:gd name="connsiteX2" fmla="*/ 1560808 w 1560808"/>
              <a:gd name="connsiteY2" fmla="*/ 0 h 759169"/>
              <a:gd name="connsiteX3" fmla="*/ 1314752 w 1560808"/>
              <a:gd name="connsiteY3" fmla="*/ 759169 h 759169"/>
              <a:gd name="connsiteX4" fmla="*/ 0 w 1560808"/>
              <a:gd name="connsiteY4" fmla="*/ 750291 h 75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08" h="759169">
                <a:moveTo>
                  <a:pt x="0" y="750291"/>
                </a:moveTo>
                <a:lnTo>
                  <a:pt x="272689" y="0"/>
                </a:lnTo>
                <a:lnTo>
                  <a:pt x="1560808" y="0"/>
                </a:lnTo>
                <a:lnTo>
                  <a:pt x="1314752" y="759169"/>
                </a:lnTo>
                <a:lnTo>
                  <a:pt x="0" y="750291"/>
                </a:ln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Parallelogram 8"/>
          <p:cNvSpPr/>
          <p:nvPr userDrawn="1"/>
        </p:nvSpPr>
        <p:spPr>
          <a:xfrm>
            <a:off x="8577491" y="-13560"/>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Parallelogram 8"/>
          <p:cNvSpPr/>
          <p:nvPr userDrawn="1"/>
        </p:nvSpPr>
        <p:spPr>
          <a:xfrm>
            <a:off x="7388301" y="-13561"/>
            <a:ext cx="396875" cy="525625"/>
          </a:xfrm>
          <a:prstGeom prst="parallelogram">
            <a:avLst>
              <a:gd name="adj" fmla="val 48135"/>
            </a:avLst>
          </a:prstGeom>
          <a:solidFill>
            <a:srgbClr val="F8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6"/>
          <p:cNvSpPr/>
          <p:nvPr userDrawn="1"/>
        </p:nvSpPr>
        <p:spPr>
          <a:xfrm>
            <a:off x="0" y="6667500"/>
            <a:ext cx="9144000" cy="190500"/>
          </a:xfrm>
          <a:prstGeom prst="rect">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p:nvPr userDrawn="1"/>
        </p:nvCxnSpPr>
        <p:spPr>
          <a:xfrm flipH="1">
            <a:off x="5682996" y="6339840"/>
            <a:ext cx="34671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Picture 2" descr="C:\Users\Mario Eduardo Arce\Documents\OLIVER\ANDREW ROGERS\NS - 2017 - Pitch Deck\NS Q4 - Whitepaper\Links\swift_partner_l_6.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6282" r="42188"/>
          <a:stretch/>
        </p:blipFill>
        <p:spPr bwMode="auto">
          <a:xfrm>
            <a:off x="0" y="1"/>
            <a:ext cx="1539433" cy="6675119"/>
          </a:xfrm>
          <a:prstGeom prst="rect">
            <a:avLst/>
          </a:prstGeom>
          <a:noFill/>
          <a:extLst>
            <a:ext uri="{909E8E84-426E-40DD-AFC4-6F175D3DCCD1}">
              <a14:hiddenFill xmlns:a14="http://schemas.microsoft.com/office/drawing/2010/main">
                <a:solidFill>
                  <a:srgbClr val="FFFFFF"/>
                </a:solidFill>
              </a14:hiddenFill>
            </a:ext>
          </a:extLst>
        </p:spPr>
      </p:pic>
      <p:sp>
        <p:nvSpPr>
          <p:cNvPr id="15" name="14 Rectángulo"/>
          <p:cNvSpPr/>
          <p:nvPr userDrawn="1"/>
        </p:nvSpPr>
        <p:spPr>
          <a:xfrm>
            <a:off x="0" y="0"/>
            <a:ext cx="1618681" cy="6675120"/>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Tree>
    <p:extLst>
      <p:ext uri="{BB962C8B-B14F-4D97-AF65-F5344CB8AC3E}">
        <p14:creationId xmlns:p14="http://schemas.microsoft.com/office/powerpoint/2010/main" val="25956740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SV"/>
          </a:p>
        </p:txBody>
      </p:sp>
      <p:sp>
        <p:nvSpPr>
          <p:cNvPr id="5" name="4 Marcador de número de diapositiva"/>
          <p:cNvSpPr>
            <a:spLocks noGrp="1"/>
          </p:cNvSpPr>
          <p:nvPr>
            <p:ph type="sldNum" sz="quarter" idx="12"/>
          </p:nvPr>
        </p:nvSpPr>
        <p:spPr/>
        <p:txBody>
          <a:bodyPr/>
          <a:lstStyle/>
          <a:p>
            <a:fld id="{8176096D-8E22-43ED-896B-9FB62085826A}" type="slidenum">
              <a:rPr lang="en-US" smtClean="0"/>
              <a:t>‹#›</a:t>
            </a:fld>
            <a:endParaRPr lang="en-US"/>
          </a:p>
        </p:txBody>
      </p:sp>
      <p:sp>
        <p:nvSpPr>
          <p:cNvPr id="6" name="Parallelogram 8"/>
          <p:cNvSpPr/>
          <p:nvPr userDrawn="1"/>
        </p:nvSpPr>
        <p:spPr>
          <a:xfrm>
            <a:off x="6726916" y="-3531"/>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8" name="Parallelogram 8"/>
          <p:cNvSpPr/>
          <p:nvPr userDrawn="1"/>
        </p:nvSpPr>
        <p:spPr>
          <a:xfrm>
            <a:off x="7142251" y="-3532"/>
            <a:ext cx="1560808" cy="759169"/>
          </a:xfrm>
          <a:custGeom>
            <a:avLst/>
            <a:gdLst>
              <a:gd name="connsiteX0" fmla="*/ 0 w 566509"/>
              <a:gd name="connsiteY0" fmla="*/ 750291 h 750291"/>
              <a:gd name="connsiteX1" fmla="*/ 272689 w 566509"/>
              <a:gd name="connsiteY1" fmla="*/ 0 h 750291"/>
              <a:gd name="connsiteX2" fmla="*/ 566509 w 566509"/>
              <a:gd name="connsiteY2" fmla="*/ 0 h 750291"/>
              <a:gd name="connsiteX3" fmla="*/ 293820 w 566509"/>
              <a:gd name="connsiteY3" fmla="*/ 750291 h 750291"/>
              <a:gd name="connsiteX4" fmla="*/ 0 w 566509"/>
              <a:gd name="connsiteY4" fmla="*/ 750291 h 750291"/>
              <a:gd name="connsiteX0" fmla="*/ 0 w 1560808"/>
              <a:gd name="connsiteY0" fmla="*/ 750291 h 750291"/>
              <a:gd name="connsiteX1" fmla="*/ 272689 w 1560808"/>
              <a:gd name="connsiteY1" fmla="*/ 0 h 750291"/>
              <a:gd name="connsiteX2" fmla="*/ 1560808 w 1560808"/>
              <a:gd name="connsiteY2" fmla="*/ 0 h 750291"/>
              <a:gd name="connsiteX3" fmla="*/ 293820 w 1560808"/>
              <a:gd name="connsiteY3" fmla="*/ 750291 h 750291"/>
              <a:gd name="connsiteX4" fmla="*/ 0 w 1560808"/>
              <a:gd name="connsiteY4" fmla="*/ 750291 h 750291"/>
              <a:gd name="connsiteX0" fmla="*/ 0 w 1560808"/>
              <a:gd name="connsiteY0" fmla="*/ 750291 h 759169"/>
              <a:gd name="connsiteX1" fmla="*/ 272689 w 1560808"/>
              <a:gd name="connsiteY1" fmla="*/ 0 h 759169"/>
              <a:gd name="connsiteX2" fmla="*/ 1560808 w 1560808"/>
              <a:gd name="connsiteY2" fmla="*/ 0 h 759169"/>
              <a:gd name="connsiteX3" fmla="*/ 1412406 w 1560808"/>
              <a:gd name="connsiteY3" fmla="*/ 759169 h 759169"/>
              <a:gd name="connsiteX4" fmla="*/ 0 w 1560808"/>
              <a:gd name="connsiteY4" fmla="*/ 750291 h 759169"/>
              <a:gd name="connsiteX0" fmla="*/ 0 w 1560808"/>
              <a:gd name="connsiteY0" fmla="*/ 750291 h 759169"/>
              <a:gd name="connsiteX1" fmla="*/ 272689 w 1560808"/>
              <a:gd name="connsiteY1" fmla="*/ 0 h 759169"/>
              <a:gd name="connsiteX2" fmla="*/ 1560808 w 1560808"/>
              <a:gd name="connsiteY2" fmla="*/ 0 h 759169"/>
              <a:gd name="connsiteX3" fmla="*/ 1314752 w 1560808"/>
              <a:gd name="connsiteY3" fmla="*/ 759169 h 759169"/>
              <a:gd name="connsiteX4" fmla="*/ 0 w 1560808"/>
              <a:gd name="connsiteY4" fmla="*/ 750291 h 75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08" h="759169">
                <a:moveTo>
                  <a:pt x="0" y="750291"/>
                </a:moveTo>
                <a:lnTo>
                  <a:pt x="272689" y="0"/>
                </a:lnTo>
                <a:lnTo>
                  <a:pt x="1560808" y="0"/>
                </a:lnTo>
                <a:lnTo>
                  <a:pt x="1314752" y="759169"/>
                </a:lnTo>
                <a:lnTo>
                  <a:pt x="0" y="750291"/>
                </a:ln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0" name="Parallelogram 8"/>
          <p:cNvSpPr/>
          <p:nvPr userDrawn="1"/>
        </p:nvSpPr>
        <p:spPr>
          <a:xfrm>
            <a:off x="8577491" y="-13560"/>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1" name="Parallelogram 8"/>
          <p:cNvSpPr/>
          <p:nvPr userDrawn="1"/>
        </p:nvSpPr>
        <p:spPr>
          <a:xfrm>
            <a:off x="7388301" y="-13561"/>
            <a:ext cx="396875" cy="525625"/>
          </a:xfrm>
          <a:prstGeom prst="parallelogram">
            <a:avLst>
              <a:gd name="adj" fmla="val 48135"/>
            </a:avLst>
          </a:prstGeom>
          <a:solidFill>
            <a:srgbClr val="F8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Rectangle 6"/>
          <p:cNvSpPr/>
          <p:nvPr userDrawn="1"/>
        </p:nvSpPr>
        <p:spPr>
          <a:xfrm>
            <a:off x="0" y="6667500"/>
            <a:ext cx="9144000" cy="190500"/>
          </a:xfrm>
          <a:prstGeom prst="rect">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p:nvPr userDrawn="1"/>
        </p:nvCxnSpPr>
        <p:spPr>
          <a:xfrm flipH="1">
            <a:off x="5676900" y="6339840"/>
            <a:ext cx="34671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77660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23" name="Rectangle 8"/>
          <p:cNvSpPr/>
          <p:nvPr userDrawn="1"/>
        </p:nvSpPr>
        <p:spPr>
          <a:xfrm>
            <a:off x="3273765" y="-9526"/>
            <a:ext cx="4995456" cy="6772276"/>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67812 h 6867812"/>
              <a:gd name="connsiteX1" fmla="*/ 2779295 w 4367464"/>
              <a:gd name="connsiteY1" fmla="*/ 9811 h 6867812"/>
              <a:gd name="connsiteX2" fmla="*/ 2874513 w 4367464"/>
              <a:gd name="connsiteY2" fmla="*/ 0 h 6867812"/>
              <a:gd name="connsiteX3" fmla="*/ 4367464 w 4367464"/>
              <a:gd name="connsiteY3" fmla="*/ 9812 h 6867812"/>
              <a:gd name="connsiteX4" fmla="*/ 4367464 w 4367464"/>
              <a:gd name="connsiteY4" fmla="*/ 6867812 h 6867812"/>
              <a:gd name="connsiteX5" fmla="*/ 0 w 4367464"/>
              <a:gd name="connsiteY5" fmla="*/ 6867812 h 6867812"/>
              <a:gd name="connsiteX0" fmla="*/ 0 w 4367464"/>
              <a:gd name="connsiteY0" fmla="*/ 6867812 h 6867812"/>
              <a:gd name="connsiteX1" fmla="*/ 2874513 w 4367464"/>
              <a:gd name="connsiteY1" fmla="*/ 0 h 6867812"/>
              <a:gd name="connsiteX2" fmla="*/ 4367464 w 4367464"/>
              <a:gd name="connsiteY2" fmla="*/ 9812 h 6867812"/>
              <a:gd name="connsiteX3" fmla="*/ 4367464 w 4367464"/>
              <a:gd name="connsiteY3" fmla="*/ 6867812 h 6867812"/>
              <a:gd name="connsiteX4" fmla="*/ 0 w 4367464"/>
              <a:gd name="connsiteY4" fmla="*/ 6867812 h 6867812"/>
              <a:gd name="connsiteX0" fmla="*/ 0 w 5428702"/>
              <a:gd name="connsiteY0" fmla="*/ 6867812 h 6867812"/>
              <a:gd name="connsiteX1" fmla="*/ 2874513 w 5428702"/>
              <a:gd name="connsiteY1" fmla="*/ 0 h 6867812"/>
              <a:gd name="connsiteX2" fmla="*/ 5428702 w 5428702"/>
              <a:gd name="connsiteY2" fmla="*/ 809 h 6867812"/>
              <a:gd name="connsiteX3" fmla="*/ 4367464 w 5428702"/>
              <a:gd name="connsiteY3" fmla="*/ 6867812 h 6867812"/>
              <a:gd name="connsiteX4" fmla="*/ 0 w 5428702"/>
              <a:gd name="connsiteY4" fmla="*/ 6867812 h 686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8702" h="6867812">
                <a:moveTo>
                  <a:pt x="0" y="6867812"/>
                </a:moveTo>
                <a:lnTo>
                  <a:pt x="2874513" y="0"/>
                </a:lnTo>
                <a:lnTo>
                  <a:pt x="5428702" y="809"/>
                </a:lnTo>
                <a:lnTo>
                  <a:pt x="4367464" y="6867812"/>
                </a:lnTo>
                <a:lnTo>
                  <a:pt x="0" y="6867812"/>
                </a:lnTo>
                <a:close/>
              </a:path>
            </a:pathLst>
          </a:cu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8"/>
          <p:cNvSpPr/>
          <p:nvPr/>
        </p:nvSpPr>
        <p:spPr>
          <a:xfrm>
            <a:off x="5447754" y="-9526"/>
            <a:ext cx="3696246" cy="6772276"/>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67812 h 6867812"/>
              <a:gd name="connsiteX1" fmla="*/ 2779295 w 4367464"/>
              <a:gd name="connsiteY1" fmla="*/ 9811 h 6867812"/>
              <a:gd name="connsiteX2" fmla="*/ 2874513 w 4367464"/>
              <a:gd name="connsiteY2" fmla="*/ 0 h 6867812"/>
              <a:gd name="connsiteX3" fmla="*/ 4367464 w 4367464"/>
              <a:gd name="connsiteY3" fmla="*/ 9812 h 6867812"/>
              <a:gd name="connsiteX4" fmla="*/ 4367464 w 4367464"/>
              <a:gd name="connsiteY4" fmla="*/ 6867812 h 6867812"/>
              <a:gd name="connsiteX5" fmla="*/ 0 w 4367464"/>
              <a:gd name="connsiteY5" fmla="*/ 6867812 h 6867812"/>
              <a:gd name="connsiteX0" fmla="*/ 0 w 4367464"/>
              <a:gd name="connsiteY0" fmla="*/ 6867812 h 6867812"/>
              <a:gd name="connsiteX1" fmla="*/ 2874513 w 4367464"/>
              <a:gd name="connsiteY1" fmla="*/ 0 h 6867812"/>
              <a:gd name="connsiteX2" fmla="*/ 4367464 w 4367464"/>
              <a:gd name="connsiteY2" fmla="*/ 9812 h 6867812"/>
              <a:gd name="connsiteX3" fmla="*/ 4367464 w 4367464"/>
              <a:gd name="connsiteY3" fmla="*/ 6867812 h 6867812"/>
              <a:gd name="connsiteX4" fmla="*/ 0 w 4367464"/>
              <a:gd name="connsiteY4" fmla="*/ 6867812 h 6867812"/>
              <a:gd name="connsiteX0" fmla="*/ 0 w 4367464"/>
              <a:gd name="connsiteY0" fmla="*/ 6867812 h 6867812"/>
              <a:gd name="connsiteX1" fmla="*/ 2874513 w 4367464"/>
              <a:gd name="connsiteY1" fmla="*/ 0 h 6867812"/>
              <a:gd name="connsiteX2" fmla="*/ 3495213 w 4367464"/>
              <a:gd name="connsiteY2" fmla="*/ 9812 h 6867812"/>
              <a:gd name="connsiteX3" fmla="*/ 4367464 w 4367464"/>
              <a:gd name="connsiteY3" fmla="*/ 6867812 h 6867812"/>
              <a:gd name="connsiteX4" fmla="*/ 0 w 4367464"/>
              <a:gd name="connsiteY4" fmla="*/ 6867812 h 6867812"/>
              <a:gd name="connsiteX0" fmla="*/ 0 w 4367464"/>
              <a:gd name="connsiteY0" fmla="*/ 6867812 h 6867812"/>
              <a:gd name="connsiteX1" fmla="*/ 2874513 w 4367464"/>
              <a:gd name="connsiteY1" fmla="*/ 0 h 6867812"/>
              <a:gd name="connsiteX2" fmla="*/ 3892694 w 4367464"/>
              <a:gd name="connsiteY2" fmla="*/ 9812 h 6867812"/>
              <a:gd name="connsiteX3" fmla="*/ 4367464 w 4367464"/>
              <a:gd name="connsiteY3" fmla="*/ 6867812 h 6867812"/>
              <a:gd name="connsiteX4" fmla="*/ 0 w 4367464"/>
              <a:gd name="connsiteY4" fmla="*/ 6867812 h 6867812"/>
              <a:gd name="connsiteX0" fmla="*/ 0 w 3903735"/>
              <a:gd name="connsiteY0" fmla="*/ 6867812 h 6867812"/>
              <a:gd name="connsiteX1" fmla="*/ 2874513 w 3903735"/>
              <a:gd name="connsiteY1" fmla="*/ 0 h 6867812"/>
              <a:gd name="connsiteX2" fmla="*/ 3892694 w 3903735"/>
              <a:gd name="connsiteY2" fmla="*/ 9812 h 6867812"/>
              <a:gd name="connsiteX3" fmla="*/ 3903735 w 3903735"/>
              <a:gd name="connsiteY3" fmla="*/ 6867812 h 6867812"/>
              <a:gd name="connsiteX4" fmla="*/ 0 w 3903735"/>
              <a:gd name="connsiteY4" fmla="*/ 6867812 h 686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3735" h="6867812">
                <a:moveTo>
                  <a:pt x="0" y="6867812"/>
                </a:moveTo>
                <a:lnTo>
                  <a:pt x="2874513" y="0"/>
                </a:lnTo>
                <a:lnTo>
                  <a:pt x="3892694" y="9812"/>
                </a:lnTo>
                <a:cubicBezTo>
                  <a:pt x="3896374" y="2295812"/>
                  <a:pt x="3900055" y="4581812"/>
                  <a:pt x="3903735" y="6867812"/>
                </a:cubicBezTo>
                <a:lnTo>
                  <a:pt x="0" y="6867812"/>
                </a:lnTo>
                <a:close/>
              </a:path>
            </a:pathLst>
          </a:cu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4 Marcador de número de diapositiva"/>
          <p:cNvSpPr>
            <a:spLocks noGrp="1"/>
          </p:cNvSpPr>
          <p:nvPr>
            <p:ph type="sldNum" sz="quarter" idx="12"/>
          </p:nvPr>
        </p:nvSpPr>
        <p:spPr/>
        <p:txBody>
          <a:bodyPr/>
          <a:lstStyle/>
          <a:p>
            <a:fld id="{8176096D-8E22-43ED-896B-9FB62085826A}" type="slidenum">
              <a:rPr lang="en-US" smtClean="0"/>
              <a:t>‹#›</a:t>
            </a:fld>
            <a:endParaRPr lang="en-US"/>
          </a:p>
        </p:txBody>
      </p:sp>
      <p:sp>
        <p:nvSpPr>
          <p:cNvPr id="12" name="Rectangle 6"/>
          <p:cNvSpPr/>
          <p:nvPr userDrawn="1"/>
        </p:nvSpPr>
        <p:spPr>
          <a:xfrm>
            <a:off x="0" y="6667500"/>
            <a:ext cx="9144000" cy="190500"/>
          </a:xfrm>
          <a:prstGeom prst="rect">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12 Conector recto"/>
          <p:cNvCxnSpPr/>
          <p:nvPr userDrawn="1"/>
        </p:nvCxnSpPr>
        <p:spPr>
          <a:xfrm flipH="1">
            <a:off x="5676900" y="6339840"/>
            <a:ext cx="3467100" cy="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Parallelogram 8"/>
          <p:cNvSpPr/>
          <p:nvPr userDrawn="1"/>
        </p:nvSpPr>
        <p:spPr>
          <a:xfrm>
            <a:off x="6726916" y="-3531"/>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5" name="Parallelogram 8"/>
          <p:cNvSpPr/>
          <p:nvPr userDrawn="1"/>
        </p:nvSpPr>
        <p:spPr>
          <a:xfrm>
            <a:off x="7142251" y="-3532"/>
            <a:ext cx="1560808" cy="759169"/>
          </a:xfrm>
          <a:custGeom>
            <a:avLst/>
            <a:gdLst>
              <a:gd name="connsiteX0" fmla="*/ 0 w 566509"/>
              <a:gd name="connsiteY0" fmla="*/ 750291 h 750291"/>
              <a:gd name="connsiteX1" fmla="*/ 272689 w 566509"/>
              <a:gd name="connsiteY1" fmla="*/ 0 h 750291"/>
              <a:gd name="connsiteX2" fmla="*/ 566509 w 566509"/>
              <a:gd name="connsiteY2" fmla="*/ 0 h 750291"/>
              <a:gd name="connsiteX3" fmla="*/ 293820 w 566509"/>
              <a:gd name="connsiteY3" fmla="*/ 750291 h 750291"/>
              <a:gd name="connsiteX4" fmla="*/ 0 w 566509"/>
              <a:gd name="connsiteY4" fmla="*/ 750291 h 750291"/>
              <a:gd name="connsiteX0" fmla="*/ 0 w 1560808"/>
              <a:gd name="connsiteY0" fmla="*/ 750291 h 750291"/>
              <a:gd name="connsiteX1" fmla="*/ 272689 w 1560808"/>
              <a:gd name="connsiteY1" fmla="*/ 0 h 750291"/>
              <a:gd name="connsiteX2" fmla="*/ 1560808 w 1560808"/>
              <a:gd name="connsiteY2" fmla="*/ 0 h 750291"/>
              <a:gd name="connsiteX3" fmla="*/ 293820 w 1560808"/>
              <a:gd name="connsiteY3" fmla="*/ 750291 h 750291"/>
              <a:gd name="connsiteX4" fmla="*/ 0 w 1560808"/>
              <a:gd name="connsiteY4" fmla="*/ 750291 h 750291"/>
              <a:gd name="connsiteX0" fmla="*/ 0 w 1560808"/>
              <a:gd name="connsiteY0" fmla="*/ 750291 h 759169"/>
              <a:gd name="connsiteX1" fmla="*/ 272689 w 1560808"/>
              <a:gd name="connsiteY1" fmla="*/ 0 h 759169"/>
              <a:gd name="connsiteX2" fmla="*/ 1560808 w 1560808"/>
              <a:gd name="connsiteY2" fmla="*/ 0 h 759169"/>
              <a:gd name="connsiteX3" fmla="*/ 1412406 w 1560808"/>
              <a:gd name="connsiteY3" fmla="*/ 759169 h 759169"/>
              <a:gd name="connsiteX4" fmla="*/ 0 w 1560808"/>
              <a:gd name="connsiteY4" fmla="*/ 750291 h 759169"/>
              <a:gd name="connsiteX0" fmla="*/ 0 w 1560808"/>
              <a:gd name="connsiteY0" fmla="*/ 750291 h 759169"/>
              <a:gd name="connsiteX1" fmla="*/ 272689 w 1560808"/>
              <a:gd name="connsiteY1" fmla="*/ 0 h 759169"/>
              <a:gd name="connsiteX2" fmla="*/ 1560808 w 1560808"/>
              <a:gd name="connsiteY2" fmla="*/ 0 h 759169"/>
              <a:gd name="connsiteX3" fmla="*/ 1314752 w 1560808"/>
              <a:gd name="connsiteY3" fmla="*/ 759169 h 759169"/>
              <a:gd name="connsiteX4" fmla="*/ 0 w 1560808"/>
              <a:gd name="connsiteY4" fmla="*/ 750291 h 759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808" h="759169">
                <a:moveTo>
                  <a:pt x="0" y="750291"/>
                </a:moveTo>
                <a:lnTo>
                  <a:pt x="272689" y="0"/>
                </a:lnTo>
                <a:lnTo>
                  <a:pt x="1560808" y="0"/>
                </a:lnTo>
                <a:lnTo>
                  <a:pt x="1314752" y="759169"/>
                </a:lnTo>
                <a:lnTo>
                  <a:pt x="0" y="750291"/>
                </a:ln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6" name="Parallelogram 8"/>
          <p:cNvSpPr/>
          <p:nvPr userDrawn="1"/>
        </p:nvSpPr>
        <p:spPr>
          <a:xfrm>
            <a:off x="8577491" y="-13560"/>
            <a:ext cx="566509" cy="75029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27" name="Parallelogram 8"/>
          <p:cNvSpPr/>
          <p:nvPr userDrawn="1"/>
        </p:nvSpPr>
        <p:spPr>
          <a:xfrm>
            <a:off x="7388301" y="-13561"/>
            <a:ext cx="396875" cy="525625"/>
          </a:xfrm>
          <a:prstGeom prst="parallelogram">
            <a:avLst>
              <a:gd name="adj" fmla="val 48135"/>
            </a:avLst>
          </a:prstGeom>
          <a:solidFill>
            <a:srgbClr val="F89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Tree>
    <p:extLst>
      <p:ext uri="{BB962C8B-B14F-4D97-AF65-F5344CB8AC3E}">
        <p14:creationId xmlns:p14="http://schemas.microsoft.com/office/powerpoint/2010/main" val="9683206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 Design 1">
    <p:bg>
      <p:bgPr>
        <a:solidFill>
          <a:schemeClr val="bg1"/>
        </a:solidFill>
        <a:effectLst/>
      </p:bgPr>
    </p:bg>
    <p:spTree>
      <p:nvGrpSpPr>
        <p:cNvPr id="1" name=""/>
        <p:cNvGrpSpPr/>
        <p:nvPr/>
      </p:nvGrpSpPr>
      <p:grpSpPr>
        <a:xfrm>
          <a:off x="0" y="0"/>
          <a:ext cx="0" cy="0"/>
          <a:chOff x="0" y="0"/>
          <a:chExt cx="0" cy="0"/>
        </a:xfrm>
      </p:grpSpPr>
      <p:sp>
        <p:nvSpPr>
          <p:cNvPr id="8" name="Parallelogram 7"/>
          <p:cNvSpPr/>
          <p:nvPr/>
        </p:nvSpPr>
        <p:spPr>
          <a:xfrm>
            <a:off x="261040" y="5580089"/>
            <a:ext cx="885120" cy="1277911"/>
          </a:xfrm>
          <a:prstGeom prst="parallelogram">
            <a:avLst>
              <a:gd name="adj" fmla="val 52586"/>
            </a:avLst>
          </a:prstGeom>
          <a:solidFill>
            <a:srgbClr val="F66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p:cNvSpPr/>
          <p:nvPr/>
        </p:nvSpPr>
        <p:spPr>
          <a:xfrm>
            <a:off x="3413760" y="-18771"/>
            <a:ext cx="5192321" cy="6876771"/>
          </a:xfrm>
          <a:prstGeom prst="parallelogram">
            <a:avLst>
              <a:gd name="adj" fmla="val 48135"/>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Parallelogram 9"/>
          <p:cNvSpPr/>
          <p:nvPr/>
        </p:nvSpPr>
        <p:spPr>
          <a:xfrm>
            <a:off x="3516922" y="-18769"/>
            <a:ext cx="2223726" cy="4959260"/>
          </a:xfrm>
          <a:prstGeom prst="parallelogram">
            <a:avLst>
              <a:gd name="adj" fmla="val 81444"/>
            </a:avLst>
          </a:prstGeom>
          <a:solidFill>
            <a:srgbClr val="F66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Parallelogram 11"/>
          <p:cNvSpPr/>
          <p:nvPr/>
        </p:nvSpPr>
        <p:spPr>
          <a:xfrm>
            <a:off x="6317808" y="1950239"/>
            <a:ext cx="2538017" cy="4907761"/>
          </a:xfrm>
          <a:prstGeom prst="parallelogram">
            <a:avLst>
              <a:gd name="adj" fmla="val 69850"/>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userDrawn="1"/>
        </p:nvSpPr>
        <p:spPr>
          <a:xfrm>
            <a:off x="0" y="-19192"/>
            <a:ext cx="9144000" cy="6877192"/>
          </a:xfrm>
          <a:prstGeom prst="rect">
            <a:avLst/>
          </a:prstGeom>
          <a:solidFill>
            <a:srgbClr val="3B3B3B">
              <a:alpha val="1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Parallelogram 14"/>
          <p:cNvSpPr/>
          <p:nvPr/>
        </p:nvSpPr>
        <p:spPr>
          <a:xfrm>
            <a:off x="4063558" y="1105518"/>
            <a:ext cx="2809538" cy="4952382"/>
          </a:xfrm>
          <a:prstGeom prst="parallelogram">
            <a:avLst>
              <a:gd name="adj" fmla="val 63776"/>
            </a:avLst>
          </a:prstGeom>
          <a:solidFill>
            <a:srgbClr val="F58321">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arallelogram 15"/>
          <p:cNvSpPr/>
          <p:nvPr/>
        </p:nvSpPr>
        <p:spPr>
          <a:xfrm>
            <a:off x="7178884" y="-19192"/>
            <a:ext cx="2018251" cy="4895991"/>
          </a:xfrm>
          <a:prstGeom prst="parallelogram">
            <a:avLst>
              <a:gd name="adj" fmla="val 87426"/>
            </a:avLst>
          </a:prstGeom>
          <a:solidFill>
            <a:srgbClr val="F68222">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Picture Placeholder 2"/>
          <p:cNvSpPr>
            <a:spLocks noGrp="1"/>
          </p:cNvSpPr>
          <p:nvPr userDrawn="1">
            <p:ph type="pic" sz="quarter" idx="13" hasCustomPrompt="1"/>
          </p:nvPr>
        </p:nvSpPr>
        <p:spPr>
          <a:xfrm>
            <a:off x="688264" y="1450526"/>
            <a:ext cx="2837376" cy="1679428"/>
          </a:xfrm>
        </p:spPr>
        <p:txBody>
          <a:bodyPr/>
          <a:lstStyle>
            <a:lvl1pPr marL="0" indent="0">
              <a:buFontTx/>
              <a:buNone/>
              <a:defRPr baseline="0"/>
            </a:lvl1pPr>
          </a:lstStyle>
          <a:p>
            <a:r>
              <a:rPr lang="en-US"/>
              <a:t>Insert Your Logo</a:t>
            </a:r>
          </a:p>
        </p:txBody>
      </p:sp>
      <p:sp>
        <p:nvSpPr>
          <p:cNvPr id="17" name="Date Placeholder 3"/>
          <p:cNvSpPr>
            <a:spLocks noGrp="1"/>
          </p:cNvSpPr>
          <p:nvPr userDrawn="1">
            <p:ph type="dt" sz="half" idx="10"/>
          </p:nvPr>
        </p:nvSpPr>
        <p:spPr>
          <a:xfrm>
            <a:off x="3447293" y="64026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D924CDAA-7F98-4BF4-9183-FD6A7EB895EC}" type="datetimeFigureOut">
              <a:rPr lang="en-US" smtClean="0"/>
              <a:pPr/>
              <a:t>3/21/19</a:t>
            </a:fld>
            <a:endParaRPr lang="en-US"/>
          </a:p>
        </p:txBody>
      </p:sp>
      <p:sp>
        <p:nvSpPr>
          <p:cNvPr id="18" name="Slide Number Placeholder 5"/>
          <p:cNvSpPr>
            <a:spLocks noGrp="1"/>
          </p:cNvSpPr>
          <p:nvPr userDrawn="1">
            <p:ph type="sldNum" sz="quarter" idx="12"/>
          </p:nvPr>
        </p:nvSpPr>
        <p:spPr>
          <a:xfrm>
            <a:off x="8120620" y="6402651"/>
            <a:ext cx="406301"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8176096D-8E22-43ED-896B-9FB62085826A}" type="slidenum">
              <a:rPr lang="en-US" smtClean="0"/>
              <a:pPr/>
              <a:t>‹#›</a:t>
            </a:fld>
            <a:endParaRPr lang="en-US"/>
          </a:p>
        </p:txBody>
      </p:sp>
      <p:sp>
        <p:nvSpPr>
          <p:cNvPr id="19" name="Footer Placeholder 4"/>
          <p:cNvSpPr>
            <a:spLocks noGrp="1"/>
          </p:cNvSpPr>
          <p:nvPr userDrawn="1">
            <p:ph type="ftr" sz="quarter" idx="11"/>
          </p:nvPr>
        </p:nvSpPr>
        <p:spPr>
          <a:xfrm>
            <a:off x="4294464" y="64026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endParaRPr lang="en-US"/>
          </a:p>
        </p:txBody>
      </p:sp>
      <p:sp>
        <p:nvSpPr>
          <p:cNvPr id="4" name="3 Rectángulo"/>
          <p:cNvSpPr/>
          <p:nvPr userDrawn="1"/>
        </p:nvSpPr>
        <p:spPr>
          <a:xfrm>
            <a:off x="0" y="1426943"/>
            <a:ext cx="9144000" cy="5170627"/>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Tree>
    <p:extLst>
      <p:ext uri="{BB962C8B-B14F-4D97-AF65-F5344CB8AC3E}">
        <p14:creationId xmlns:p14="http://schemas.microsoft.com/office/powerpoint/2010/main" val="7841098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 Design 3">
    <p:bg>
      <p:bgPr>
        <a:solidFill>
          <a:schemeClr val="bg1"/>
        </a:solidFill>
        <a:effectLst/>
      </p:bgPr>
    </p:bg>
    <p:spTree>
      <p:nvGrpSpPr>
        <p:cNvPr id="1" name=""/>
        <p:cNvGrpSpPr/>
        <p:nvPr/>
      </p:nvGrpSpPr>
      <p:grpSpPr>
        <a:xfrm>
          <a:off x="0" y="0"/>
          <a:ext cx="0" cy="0"/>
          <a:chOff x="0" y="0"/>
          <a:chExt cx="0" cy="0"/>
        </a:xfrm>
      </p:grpSpPr>
      <p:pic>
        <p:nvPicPr>
          <p:cNvPr id="4099" name="Picture 3" descr="C:\Users\Mario Eduardo Arce\Documents\OLIVER\ANDREW ROGERS\NS - 2017 - Pitch Deck\0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6808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p:extLst mod="1">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rgbClr val="F5832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0" y="-3175"/>
            <a:ext cx="9144000" cy="6670675"/>
          </a:xfrm>
          <a:noFill/>
        </p:spPr>
        <p:txBody>
          <a:bodyPr/>
          <a:lstStyle>
            <a:lvl1pPr marL="0" indent="0" algn="l">
              <a:buNone/>
              <a:defRPr>
                <a:solidFill>
                  <a:schemeClr val="bg1"/>
                </a:solidFill>
              </a:defRPr>
            </a:lvl1pPr>
          </a:lstStyle>
          <a:p>
            <a:endParaRPr lang="en-US"/>
          </a:p>
          <a:p>
            <a:endParaRPr lang="en-US"/>
          </a:p>
          <a:p>
            <a:r>
              <a:rPr lang="en-US"/>
              <a:t>    Click to Insert Image</a:t>
            </a:r>
          </a:p>
        </p:txBody>
      </p:sp>
      <p:grpSp>
        <p:nvGrpSpPr>
          <p:cNvPr id="3" name="Group 2"/>
          <p:cNvGrpSpPr/>
          <p:nvPr userDrawn="1"/>
        </p:nvGrpSpPr>
        <p:grpSpPr>
          <a:xfrm>
            <a:off x="2192606" y="-2599"/>
            <a:ext cx="6951394" cy="6670099"/>
            <a:chOff x="2192606" y="-2599"/>
            <a:chExt cx="6951394" cy="6670099"/>
          </a:xfrm>
        </p:grpSpPr>
        <p:sp>
          <p:nvSpPr>
            <p:cNvPr id="8" name="Parallelogram 7"/>
            <p:cNvSpPr/>
            <p:nvPr userDrawn="1"/>
          </p:nvSpPr>
          <p:spPr>
            <a:xfrm>
              <a:off x="2192606" y="952500"/>
              <a:ext cx="2603800" cy="5715000"/>
            </a:xfrm>
            <a:prstGeom prst="parallelogram">
              <a:avLst>
                <a:gd name="adj" fmla="val 83851"/>
              </a:avLst>
            </a:prstGeom>
            <a:solidFill>
              <a:srgbClr val="F66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Rectangle 8"/>
            <p:cNvSpPr/>
            <p:nvPr userDrawn="1"/>
          </p:nvSpPr>
          <p:spPr>
            <a:xfrm>
              <a:off x="2780269" y="-2599"/>
              <a:ext cx="6363731" cy="6670099"/>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58001 h 6858001"/>
                <a:gd name="connsiteX1" fmla="*/ 2247336 w 4367464"/>
                <a:gd name="connsiteY1" fmla="*/ 1299259 h 6858001"/>
                <a:gd name="connsiteX2" fmla="*/ 2779295 w 4367464"/>
                <a:gd name="connsiteY2" fmla="*/ 0 h 6858001"/>
                <a:gd name="connsiteX3" fmla="*/ 4367464 w 4367464"/>
                <a:gd name="connsiteY3" fmla="*/ 1 h 6858001"/>
                <a:gd name="connsiteX4" fmla="*/ 4367464 w 4367464"/>
                <a:gd name="connsiteY4" fmla="*/ 6858001 h 6858001"/>
                <a:gd name="connsiteX5" fmla="*/ 0 w 4367464"/>
                <a:gd name="connsiteY5" fmla="*/ 685800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58001 h 6858001"/>
                <a:gd name="connsiteX1" fmla="*/ 2204934 w 4367464"/>
                <a:gd name="connsiteY1" fmla="*/ 1350171 h 6858001"/>
                <a:gd name="connsiteX2" fmla="*/ 2779295 w 4367464"/>
                <a:gd name="connsiteY2" fmla="*/ 0 h 6858001"/>
                <a:gd name="connsiteX3" fmla="*/ 4367464 w 4367464"/>
                <a:gd name="connsiteY3" fmla="*/ 1 h 6858001"/>
                <a:gd name="connsiteX4" fmla="*/ 4367464 w 4367464"/>
                <a:gd name="connsiteY4" fmla="*/ 6858001 h 6858001"/>
                <a:gd name="connsiteX5" fmla="*/ 0 w 4367464"/>
                <a:gd name="connsiteY5" fmla="*/ 6858001 h 6858001"/>
                <a:gd name="connsiteX0" fmla="*/ 0 w 4367464"/>
                <a:gd name="connsiteY0" fmla="*/ 6858001 h 6858001"/>
                <a:gd name="connsiteX1" fmla="*/ 1746987 w 4367464"/>
                <a:gd name="connsiteY1" fmla="*/ 13733 h 6858001"/>
                <a:gd name="connsiteX2" fmla="*/ 2779295 w 4367464"/>
                <a:gd name="connsiteY2" fmla="*/ 0 h 6858001"/>
                <a:gd name="connsiteX3" fmla="*/ 4367464 w 4367464"/>
                <a:gd name="connsiteY3" fmla="*/ 1 h 6858001"/>
                <a:gd name="connsiteX4" fmla="*/ 4367464 w 4367464"/>
                <a:gd name="connsiteY4" fmla="*/ 6858001 h 6858001"/>
                <a:gd name="connsiteX5" fmla="*/ 0 w 4367464"/>
                <a:gd name="connsiteY5" fmla="*/ 6858001 h 6858001"/>
                <a:gd name="connsiteX0" fmla="*/ 0 w 4367464"/>
                <a:gd name="connsiteY0" fmla="*/ 6858000 h 6858000"/>
                <a:gd name="connsiteX1" fmla="*/ 1746987 w 4367464"/>
                <a:gd name="connsiteY1" fmla="*/ 13732 h 6858000"/>
                <a:gd name="connsiteX2" fmla="*/ 4367464 w 4367464"/>
                <a:gd name="connsiteY2" fmla="*/ 0 h 6858000"/>
                <a:gd name="connsiteX3" fmla="*/ 4367464 w 4367464"/>
                <a:gd name="connsiteY3" fmla="*/ 6858000 h 6858000"/>
                <a:gd name="connsiteX4" fmla="*/ 0 w 4367464"/>
                <a:gd name="connsiteY4" fmla="*/ 6858000 h 6858000"/>
                <a:gd name="connsiteX0" fmla="*/ 0 w 4367464"/>
                <a:gd name="connsiteY0" fmla="*/ 6858095 h 6858095"/>
                <a:gd name="connsiteX1" fmla="*/ 1746987 w 4367464"/>
                <a:gd name="connsiteY1" fmla="*/ 0 h 6858095"/>
                <a:gd name="connsiteX2" fmla="*/ 4367464 w 4367464"/>
                <a:gd name="connsiteY2" fmla="*/ 95 h 6858095"/>
                <a:gd name="connsiteX3" fmla="*/ 4367464 w 4367464"/>
                <a:gd name="connsiteY3" fmla="*/ 6858095 h 6858095"/>
                <a:gd name="connsiteX4" fmla="*/ 0 w 4367464"/>
                <a:gd name="connsiteY4" fmla="*/ 6858095 h 6858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464" h="6858095">
                  <a:moveTo>
                    <a:pt x="0" y="6858095"/>
                  </a:moveTo>
                  <a:lnTo>
                    <a:pt x="1746987" y="0"/>
                  </a:lnTo>
                  <a:lnTo>
                    <a:pt x="4367464" y="95"/>
                  </a:lnTo>
                  <a:lnTo>
                    <a:pt x="4367464" y="6858095"/>
                  </a:lnTo>
                  <a:lnTo>
                    <a:pt x="0" y="6858095"/>
                  </a:lnTo>
                  <a:close/>
                </a:path>
              </a:pathLst>
            </a:custGeom>
            <a:solidFill>
              <a:srgbClr val="F66F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Parallelogram 8"/>
            <p:cNvSpPr/>
            <p:nvPr userDrawn="1"/>
          </p:nvSpPr>
          <p:spPr>
            <a:xfrm>
              <a:off x="3266305" y="0"/>
              <a:ext cx="3262184" cy="5915025"/>
            </a:xfrm>
            <a:prstGeom prst="parallelogram">
              <a:avLst>
                <a:gd name="adj" fmla="val 68299"/>
              </a:avLst>
            </a:prstGeom>
            <a:solidFill>
              <a:srgbClr val="FF9C4B">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0" name="Rectangle 9"/>
          <p:cNvSpPr/>
          <p:nvPr userDrawn="1"/>
        </p:nvSpPr>
        <p:spPr>
          <a:xfrm>
            <a:off x="0" y="6659033"/>
            <a:ext cx="9144000" cy="208492"/>
          </a:xfrm>
          <a:prstGeom prst="rect">
            <a:avLst/>
          </a:prstGeom>
          <a:solidFill>
            <a:srgbClr val="F583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a:spLocks noGrp="1"/>
          </p:cNvSpPr>
          <p:nvPr>
            <p:ph type="title" hasCustomPrompt="1"/>
          </p:nvPr>
        </p:nvSpPr>
        <p:spPr>
          <a:xfrm>
            <a:off x="3868615" y="3247317"/>
            <a:ext cx="4923692" cy="1446550"/>
          </a:xfrm>
          <a:noFill/>
        </p:spPr>
        <p:txBody>
          <a:bodyPr wrap="square" rtlCol="0">
            <a:spAutoFit/>
          </a:bodyPr>
          <a:lstStyle>
            <a:lvl1pPr algn="ctr">
              <a:lnSpc>
                <a:spcPct val="100000"/>
              </a:lnSpc>
              <a:defRPr lang="en-US" sz="4400" dirty="0">
                <a:solidFill>
                  <a:schemeClr val="bg1"/>
                </a:solidFill>
                <a:latin typeface="Rockwell" panose="02060603020205020403" pitchFamily="18" charset="0"/>
                <a:ea typeface="+mn-ea"/>
                <a:cs typeface="+mn-cs"/>
              </a:defRPr>
            </a:lvl1pPr>
          </a:lstStyle>
          <a:p>
            <a:pPr marL="0" lvl="0" algn="ctr"/>
            <a:r>
              <a:rPr lang="en-US" dirty="0"/>
              <a:t>CLICK TO EDIT TITLE STYLE</a:t>
            </a:r>
          </a:p>
        </p:txBody>
      </p:sp>
      <p:cxnSp>
        <p:nvCxnSpPr>
          <p:cNvPr id="14" name="Straight Connector 13"/>
          <p:cNvCxnSpPr/>
          <p:nvPr userDrawn="1"/>
        </p:nvCxnSpPr>
        <p:spPr>
          <a:xfrm flipH="1">
            <a:off x="5695121" y="4878967"/>
            <a:ext cx="1554480" cy="0"/>
          </a:xfrm>
          <a:prstGeom prst="line">
            <a:avLst/>
          </a:prstGeom>
          <a:ln w="85725">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10"/>
          </p:nvPr>
        </p:nvSpPr>
        <p:spPr>
          <a:xfrm>
            <a:off x="3609338" y="63563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74C918C6-B045-4D17-9880-E0F2407C07DC}" type="datetime1">
              <a:rPr lang="en-US" smtClean="0"/>
              <a:pPr/>
              <a:t>3/21/19</a:t>
            </a:fld>
            <a:endParaRPr lang="en-US"/>
          </a:p>
        </p:txBody>
      </p:sp>
      <p:sp>
        <p:nvSpPr>
          <p:cNvPr id="16" name="Footer Placeholder 4"/>
          <p:cNvSpPr>
            <a:spLocks noGrp="1"/>
          </p:cNvSpPr>
          <p:nvPr>
            <p:ph type="ftr" sz="quarter" idx="11"/>
          </p:nvPr>
        </p:nvSpPr>
        <p:spPr>
          <a:xfrm>
            <a:off x="4456509" y="63563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spTree>
    <p:extLst>
      <p:ext uri="{BB962C8B-B14F-4D97-AF65-F5344CB8AC3E}">
        <p14:creationId xmlns:p14="http://schemas.microsoft.com/office/powerpoint/2010/main" val="42153515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s List">
    <p:bg>
      <p:bgPr>
        <a:solidFill>
          <a:srgbClr val="F58321"/>
        </a:solidFill>
        <a:effectLst/>
      </p:bgPr>
    </p:bg>
    <p:spTree>
      <p:nvGrpSpPr>
        <p:cNvPr id="1" name=""/>
        <p:cNvGrpSpPr/>
        <p:nvPr/>
      </p:nvGrpSpPr>
      <p:grpSpPr>
        <a:xfrm>
          <a:off x="0" y="0"/>
          <a:ext cx="0" cy="0"/>
          <a:chOff x="0" y="0"/>
          <a:chExt cx="0" cy="0"/>
        </a:xfrm>
      </p:grpSpPr>
      <p:sp>
        <p:nvSpPr>
          <p:cNvPr id="4" name="Date Placeholder 3"/>
          <p:cNvSpPr>
            <a:spLocks noGrp="1"/>
          </p:cNvSpPr>
          <p:nvPr userDrawn="1">
            <p:ph type="dt" sz="half" idx="10"/>
          </p:nvPr>
        </p:nvSpPr>
        <p:spPr>
          <a:xfrm>
            <a:off x="3609338" y="63563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74C918C6-B045-4D17-9880-E0F2407C07DC}" type="datetime1">
              <a:rPr lang="en-US" smtClean="0"/>
              <a:pPr/>
              <a:t>3/21/19</a:t>
            </a:fld>
            <a:endParaRPr lang="en-US"/>
          </a:p>
        </p:txBody>
      </p:sp>
      <p:grpSp>
        <p:nvGrpSpPr>
          <p:cNvPr id="14" name="Group 13"/>
          <p:cNvGrpSpPr/>
          <p:nvPr userDrawn="1"/>
        </p:nvGrpSpPr>
        <p:grpSpPr>
          <a:xfrm>
            <a:off x="5000207" y="-9526"/>
            <a:ext cx="4143793" cy="6667501"/>
            <a:chOff x="5000207" y="-9526"/>
            <a:chExt cx="4143793" cy="6667501"/>
          </a:xfrm>
        </p:grpSpPr>
        <p:sp>
          <p:nvSpPr>
            <p:cNvPr id="15" name="Rectangle 8"/>
            <p:cNvSpPr/>
            <p:nvPr/>
          </p:nvSpPr>
          <p:spPr>
            <a:xfrm>
              <a:off x="5187265" y="-9526"/>
              <a:ext cx="3956735" cy="6667501"/>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67812 h 6867812"/>
                <a:gd name="connsiteX1" fmla="*/ 2779295 w 4367464"/>
                <a:gd name="connsiteY1" fmla="*/ 9811 h 6867812"/>
                <a:gd name="connsiteX2" fmla="*/ 2874513 w 4367464"/>
                <a:gd name="connsiteY2" fmla="*/ 0 h 6867812"/>
                <a:gd name="connsiteX3" fmla="*/ 4367464 w 4367464"/>
                <a:gd name="connsiteY3" fmla="*/ 9812 h 6867812"/>
                <a:gd name="connsiteX4" fmla="*/ 4367464 w 4367464"/>
                <a:gd name="connsiteY4" fmla="*/ 6867812 h 6867812"/>
                <a:gd name="connsiteX5" fmla="*/ 0 w 4367464"/>
                <a:gd name="connsiteY5" fmla="*/ 6867812 h 6867812"/>
                <a:gd name="connsiteX0" fmla="*/ 0 w 4367464"/>
                <a:gd name="connsiteY0" fmla="*/ 6867812 h 6867812"/>
                <a:gd name="connsiteX1" fmla="*/ 2874513 w 4367464"/>
                <a:gd name="connsiteY1" fmla="*/ 0 h 6867812"/>
                <a:gd name="connsiteX2" fmla="*/ 4367464 w 4367464"/>
                <a:gd name="connsiteY2" fmla="*/ 9812 h 6867812"/>
                <a:gd name="connsiteX3" fmla="*/ 4367464 w 4367464"/>
                <a:gd name="connsiteY3" fmla="*/ 6867812 h 6867812"/>
                <a:gd name="connsiteX4" fmla="*/ 0 w 4367464"/>
                <a:gd name="connsiteY4" fmla="*/ 6867812 h 686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464" h="6867812">
                  <a:moveTo>
                    <a:pt x="0" y="6867812"/>
                  </a:moveTo>
                  <a:lnTo>
                    <a:pt x="2874513" y="0"/>
                  </a:lnTo>
                  <a:lnTo>
                    <a:pt x="4367464" y="9812"/>
                  </a:lnTo>
                  <a:lnTo>
                    <a:pt x="4367464" y="6867812"/>
                  </a:lnTo>
                  <a:lnTo>
                    <a:pt x="0" y="6867812"/>
                  </a:lnTo>
                  <a:close/>
                </a:path>
              </a:pathLst>
            </a:cu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arallelogram 15"/>
            <p:cNvSpPr/>
            <p:nvPr/>
          </p:nvSpPr>
          <p:spPr>
            <a:xfrm>
              <a:off x="5475316" y="-5542"/>
              <a:ext cx="3056660" cy="5915025"/>
            </a:xfrm>
            <a:prstGeom prst="parallelogram">
              <a:avLst>
                <a:gd name="adj" fmla="val 75485"/>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p:cNvSpPr/>
            <p:nvPr/>
          </p:nvSpPr>
          <p:spPr>
            <a:xfrm>
              <a:off x="6142092" y="942975"/>
              <a:ext cx="2685629" cy="5715000"/>
            </a:xfrm>
            <a:prstGeom prst="parallelogram">
              <a:avLst>
                <a:gd name="adj" fmla="val 82980"/>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arallelogram 17"/>
            <p:cNvSpPr/>
            <p:nvPr/>
          </p:nvSpPr>
          <p:spPr>
            <a:xfrm>
              <a:off x="5000207" y="1"/>
              <a:ext cx="2347695" cy="4819650"/>
            </a:xfrm>
            <a:prstGeom prst="parallelogram">
              <a:avLst>
                <a:gd name="adj" fmla="val 79689"/>
              </a:avLst>
            </a:prstGeom>
            <a:solidFill>
              <a:srgbClr val="F37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 name="Text Placeholder 7"/>
          <p:cNvSpPr>
            <a:spLocks noGrp="1"/>
          </p:cNvSpPr>
          <p:nvPr>
            <p:ph type="body" sz="quarter" idx="13" hasCustomPrompt="1"/>
          </p:nvPr>
        </p:nvSpPr>
        <p:spPr>
          <a:xfrm>
            <a:off x="600449" y="1490248"/>
            <a:ext cx="3563587" cy="494469"/>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19" name="Text Placeholder 7"/>
          <p:cNvSpPr>
            <a:spLocks noGrp="1"/>
          </p:cNvSpPr>
          <p:nvPr>
            <p:ph type="body" sz="quarter" idx="14" hasCustomPrompt="1"/>
          </p:nvPr>
        </p:nvSpPr>
        <p:spPr>
          <a:xfrm>
            <a:off x="600449" y="2262334"/>
            <a:ext cx="3563587" cy="520725"/>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20" name="Text Placeholder 7"/>
          <p:cNvSpPr>
            <a:spLocks noGrp="1"/>
          </p:cNvSpPr>
          <p:nvPr>
            <p:ph type="body" sz="quarter" idx="15" hasCustomPrompt="1"/>
          </p:nvPr>
        </p:nvSpPr>
        <p:spPr>
          <a:xfrm>
            <a:off x="600449" y="3034420"/>
            <a:ext cx="3563587" cy="513962"/>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21" name="Text Placeholder 7"/>
          <p:cNvSpPr>
            <a:spLocks noGrp="1"/>
          </p:cNvSpPr>
          <p:nvPr>
            <p:ph type="body" sz="quarter" idx="16" hasCustomPrompt="1"/>
          </p:nvPr>
        </p:nvSpPr>
        <p:spPr>
          <a:xfrm>
            <a:off x="4334769" y="1490248"/>
            <a:ext cx="618939" cy="521433"/>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00</a:t>
            </a:r>
          </a:p>
        </p:txBody>
      </p:sp>
      <p:sp>
        <p:nvSpPr>
          <p:cNvPr id="22" name="Text Placeholder 7"/>
          <p:cNvSpPr>
            <a:spLocks noGrp="1"/>
          </p:cNvSpPr>
          <p:nvPr>
            <p:ph type="body" sz="quarter" idx="17" hasCustomPrompt="1"/>
          </p:nvPr>
        </p:nvSpPr>
        <p:spPr>
          <a:xfrm>
            <a:off x="4331114" y="2265946"/>
            <a:ext cx="618939" cy="517113"/>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00</a:t>
            </a:r>
          </a:p>
        </p:txBody>
      </p:sp>
      <p:sp>
        <p:nvSpPr>
          <p:cNvPr id="23" name="Text Placeholder 7"/>
          <p:cNvSpPr>
            <a:spLocks noGrp="1"/>
          </p:cNvSpPr>
          <p:nvPr>
            <p:ph type="body" sz="quarter" idx="18" hasCustomPrompt="1"/>
          </p:nvPr>
        </p:nvSpPr>
        <p:spPr>
          <a:xfrm>
            <a:off x="4339450" y="3034420"/>
            <a:ext cx="618939" cy="546984"/>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00</a:t>
            </a:r>
          </a:p>
        </p:txBody>
      </p:sp>
      <p:sp>
        <p:nvSpPr>
          <p:cNvPr id="25" name="Text Placeholder 7"/>
          <p:cNvSpPr>
            <a:spLocks noGrp="1"/>
          </p:cNvSpPr>
          <p:nvPr>
            <p:ph type="body" sz="quarter" idx="19" hasCustomPrompt="1"/>
          </p:nvPr>
        </p:nvSpPr>
        <p:spPr>
          <a:xfrm>
            <a:off x="600449" y="3795898"/>
            <a:ext cx="3563587" cy="550827"/>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26" name="Text Placeholder 7"/>
          <p:cNvSpPr>
            <a:spLocks noGrp="1"/>
          </p:cNvSpPr>
          <p:nvPr>
            <p:ph type="body" sz="quarter" idx="20" hasCustomPrompt="1"/>
          </p:nvPr>
        </p:nvSpPr>
        <p:spPr>
          <a:xfrm>
            <a:off x="600449" y="4567984"/>
            <a:ext cx="3563587" cy="550119"/>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cxnSp>
        <p:nvCxnSpPr>
          <p:cNvPr id="10" name="Straight Connector 9"/>
          <p:cNvCxnSpPr/>
          <p:nvPr userDrawn="1"/>
        </p:nvCxnSpPr>
        <p:spPr>
          <a:xfrm>
            <a:off x="3995225" y="1237957"/>
            <a:ext cx="0" cy="395232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6" name="Group 35"/>
          <p:cNvGrpSpPr/>
          <p:nvPr userDrawn="1"/>
        </p:nvGrpSpPr>
        <p:grpSpPr>
          <a:xfrm>
            <a:off x="628650" y="2011681"/>
            <a:ext cx="4490213" cy="2341102"/>
            <a:chOff x="628650" y="2011681"/>
            <a:chExt cx="4595199" cy="2341102"/>
          </a:xfrm>
        </p:grpSpPr>
        <p:cxnSp>
          <p:nvCxnSpPr>
            <p:cNvPr id="12" name="Straight Connector 11"/>
            <p:cNvCxnSpPr/>
            <p:nvPr userDrawn="1"/>
          </p:nvCxnSpPr>
          <p:spPr>
            <a:xfrm>
              <a:off x="628650" y="2011681"/>
              <a:ext cx="45586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a:off x="628650" y="2783060"/>
              <a:ext cx="45586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65234" y="3581404"/>
              <a:ext cx="45586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665234" y="4352783"/>
              <a:ext cx="45586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 Placeholder 7"/>
          <p:cNvSpPr>
            <a:spLocks noGrp="1"/>
          </p:cNvSpPr>
          <p:nvPr>
            <p:ph type="body" sz="quarter" idx="21" hasCustomPrompt="1"/>
          </p:nvPr>
        </p:nvSpPr>
        <p:spPr>
          <a:xfrm>
            <a:off x="4330625" y="3792438"/>
            <a:ext cx="618939" cy="554287"/>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00</a:t>
            </a:r>
          </a:p>
        </p:txBody>
      </p:sp>
      <p:sp>
        <p:nvSpPr>
          <p:cNvPr id="32" name="Text Placeholder 7"/>
          <p:cNvSpPr>
            <a:spLocks noGrp="1"/>
          </p:cNvSpPr>
          <p:nvPr>
            <p:ph type="body" sz="quarter" idx="22" hasCustomPrompt="1"/>
          </p:nvPr>
        </p:nvSpPr>
        <p:spPr>
          <a:xfrm>
            <a:off x="4327426" y="4571120"/>
            <a:ext cx="618939" cy="580006"/>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00</a:t>
            </a:r>
          </a:p>
        </p:txBody>
      </p:sp>
      <p:sp>
        <p:nvSpPr>
          <p:cNvPr id="6" name="Slide Number Placeholder 5"/>
          <p:cNvSpPr>
            <a:spLocks noGrp="1"/>
          </p:cNvSpPr>
          <p:nvPr userDrawn="1">
            <p:ph type="sldNum" sz="quarter" idx="12"/>
          </p:nvPr>
        </p:nvSpPr>
        <p:spPr>
          <a:xfrm>
            <a:off x="8282665" y="6356351"/>
            <a:ext cx="406301"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8176096D-8E22-43ED-896B-9FB62085826A}" type="slidenum">
              <a:rPr lang="en-US" smtClean="0"/>
              <a:pPr/>
              <a:t>‹#›</a:t>
            </a:fld>
            <a:endParaRPr lang="en-US"/>
          </a:p>
        </p:txBody>
      </p:sp>
      <p:sp>
        <p:nvSpPr>
          <p:cNvPr id="5" name="Footer Placeholder 4"/>
          <p:cNvSpPr>
            <a:spLocks noGrp="1"/>
          </p:cNvSpPr>
          <p:nvPr userDrawn="1">
            <p:ph type="ftr" sz="quarter" idx="11"/>
          </p:nvPr>
        </p:nvSpPr>
        <p:spPr>
          <a:xfrm>
            <a:off x="4456509" y="63563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sp>
        <p:nvSpPr>
          <p:cNvPr id="33" name="Slide Number Placeholder 5"/>
          <p:cNvSpPr txBox="1">
            <a:spLocks/>
          </p:cNvSpPr>
          <p:nvPr userDrawn="1"/>
        </p:nvSpPr>
        <p:spPr>
          <a:xfrm>
            <a:off x="8571357" y="6358521"/>
            <a:ext cx="10550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8585A"/>
                </a:solidFill>
                <a:latin typeface="Calibri" panose="020F0502020204030204" pitchFamily="34" charset="0"/>
                <a:cs typeface="Calibri" panose="020F0502020204030204" pitchFamily="34" charset="0"/>
              </a:rPr>
              <a:t>|</a:t>
            </a:r>
          </a:p>
        </p:txBody>
      </p:sp>
      <p:sp>
        <p:nvSpPr>
          <p:cNvPr id="2" name="Title 1"/>
          <p:cNvSpPr>
            <a:spLocks noGrp="1"/>
          </p:cNvSpPr>
          <p:nvPr userDrawn="1">
            <p:ph type="title" hasCustomPrompt="1"/>
          </p:nvPr>
        </p:nvSpPr>
        <p:spPr>
          <a:xfrm>
            <a:off x="572378" y="379194"/>
            <a:ext cx="7694393" cy="756459"/>
          </a:xfrm>
        </p:spPr>
        <p:txBody>
          <a:bodyPr>
            <a:noAutofit/>
          </a:bodyPr>
          <a:lstStyle>
            <a:lvl1pPr>
              <a:defRPr sz="3200" baseline="0">
                <a:solidFill>
                  <a:schemeClr val="bg1"/>
                </a:solidFill>
                <a:latin typeface="Sanchez Regular" panose="02000000000000000000" pitchFamily="50" charset="0"/>
              </a:defRPr>
            </a:lvl1pPr>
          </a:lstStyle>
          <a:p>
            <a:r>
              <a:rPr lang="en-US" dirty="0"/>
              <a:t>CLICK TO EDIT TITLE STYLE</a:t>
            </a:r>
          </a:p>
        </p:txBody>
      </p:sp>
    </p:spTree>
    <p:extLst>
      <p:ext uri="{BB962C8B-B14F-4D97-AF65-F5344CB8AC3E}">
        <p14:creationId xmlns:p14="http://schemas.microsoft.com/office/powerpoint/2010/main" val="2766587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rvices List">
    <p:bg>
      <p:bgPr>
        <a:solidFill>
          <a:srgbClr val="F58321"/>
        </a:solidFill>
        <a:effectLst/>
      </p:bgPr>
    </p:bg>
    <p:spTree>
      <p:nvGrpSpPr>
        <p:cNvPr id="1" name=""/>
        <p:cNvGrpSpPr/>
        <p:nvPr/>
      </p:nvGrpSpPr>
      <p:grpSpPr>
        <a:xfrm>
          <a:off x="0" y="0"/>
          <a:ext cx="0" cy="0"/>
          <a:chOff x="0" y="0"/>
          <a:chExt cx="0" cy="0"/>
        </a:xfrm>
      </p:grpSpPr>
      <p:grpSp>
        <p:nvGrpSpPr>
          <p:cNvPr id="14" name="Group 13"/>
          <p:cNvGrpSpPr/>
          <p:nvPr userDrawn="1"/>
        </p:nvGrpSpPr>
        <p:grpSpPr>
          <a:xfrm>
            <a:off x="5955247" y="-9527"/>
            <a:ext cx="4143793" cy="6667501"/>
            <a:chOff x="5000207" y="-9526"/>
            <a:chExt cx="4143793" cy="6667501"/>
          </a:xfrm>
        </p:grpSpPr>
        <p:sp>
          <p:nvSpPr>
            <p:cNvPr id="15" name="Rectangle 8"/>
            <p:cNvSpPr/>
            <p:nvPr/>
          </p:nvSpPr>
          <p:spPr>
            <a:xfrm>
              <a:off x="5187265" y="-9526"/>
              <a:ext cx="3956735" cy="6667501"/>
            </a:xfrm>
            <a:custGeom>
              <a:avLst/>
              <a:gdLst>
                <a:gd name="connsiteX0" fmla="*/ 0 w 4367464"/>
                <a:gd name="connsiteY0" fmla="*/ 0 h 6858000"/>
                <a:gd name="connsiteX1" fmla="*/ 4367464 w 4367464"/>
                <a:gd name="connsiteY1" fmla="*/ 0 h 6858000"/>
                <a:gd name="connsiteX2" fmla="*/ 4367464 w 4367464"/>
                <a:gd name="connsiteY2" fmla="*/ 6858000 h 6858000"/>
                <a:gd name="connsiteX3" fmla="*/ 0 w 4367464"/>
                <a:gd name="connsiteY3" fmla="*/ 6858000 h 6858000"/>
                <a:gd name="connsiteX4" fmla="*/ 0 w 4367464"/>
                <a:gd name="connsiteY4" fmla="*/ 0 h 6858000"/>
                <a:gd name="connsiteX0" fmla="*/ 0 w 4367464"/>
                <a:gd name="connsiteY0" fmla="*/ 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5" fmla="*/ 0 w 4367464"/>
                <a:gd name="connsiteY5" fmla="*/ 1 h 6858001"/>
                <a:gd name="connsiteX0" fmla="*/ 0 w 4367464"/>
                <a:gd name="connsiteY0" fmla="*/ 6858001 h 6858001"/>
                <a:gd name="connsiteX1" fmla="*/ 2779295 w 4367464"/>
                <a:gd name="connsiteY1" fmla="*/ 0 h 6858001"/>
                <a:gd name="connsiteX2" fmla="*/ 4367464 w 4367464"/>
                <a:gd name="connsiteY2" fmla="*/ 1 h 6858001"/>
                <a:gd name="connsiteX3" fmla="*/ 4367464 w 4367464"/>
                <a:gd name="connsiteY3" fmla="*/ 6858001 h 6858001"/>
                <a:gd name="connsiteX4" fmla="*/ 0 w 4367464"/>
                <a:gd name="connsiteY4" fmla="*/ 6858001 h 6858001"/>
                <a:gd name="connsiteX0" fmla="*/ 0 w 4367464"/>
                <a:gd name="connsiteY0" fmla="*/ 6867812 h 6867812"/>
                <a:gd name="connsiteX1" fmla="*/ 2779295 w 4367464"/>
                <a:gd name="connsiteY1" fmla="*/ 9811 h 6867812"/>
                <a:gd name="connsiteX2" fmla="*/ 2874513 w 4367464"/>
                <a:gd name="connsiteY2" fmla="*/ 0 h 6867812"/>
                <a:gd name="connsiteX3" fmla="*/ 4367464 w 4367464"/>
                <a:gd name="connsiteY3" fmla="*/ 9812 h 6867812"/>
                <a:gd name="connsiteX4" fmla="*/ 4367464 w 4367464"/>
                <a:gd name="connsiteY4" fmla="*/ 6867812 h 6867812"/>
                <a:gd name="connsiteX5" fmla="*/ 0 w 4367464"/>
                <a:gd name="connsiteY5" fmla="*/ 6867812 h 6867812"/>
                <a:gd name="connsiteX0" fmla="*/ 0 w 4367464"/>
                <a:gd name="connsiteY0" fmla="*/ 6867812 h 6867812"/>
                <a:gd name="connsiteX1" fmla="*/ 2874513 w 4367464"/>
                <a:gd name="connsiteY1" fmla="*/ 0 h 6867812"/>
                <a:gd name="connsiteX2" fmla="*/ 4367464 w 4367464"/>
                <a:gd name="connsiteY2" fmla="*/ 9812 h 6867812"/>
                <a:gd name="connsiteX3" fmla="*/ 4367464 w 4367464"/>
                <a:gd name="connsiteY3" fmla="*/ 6867812 h 6867812"/>
                <a:gd name="connsiteX4" fmla="*/ 0 w 4367464"/>
                <a:gd name="connsiteY4" fmla="*/ 6867812 h 6867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464" h="6867812">
                  <a:moveTo>
                    <a:pt x="0" y="6867812"/>
                  </a:moveTo>
                  <a:lnTo>
                    <a:pt x="2874513" y="0"/>
                  </a:lnTo>
                  <a:lnTo>
                    <a:pt x="4367464" y="9812"/>
                  </a:lnTo>
                  <a:lnTo>
                    <a:pt x="4367464" y="6867812"/>
                  </a:lnTo>
                  <a:lnTo>
                    <a:pt x="0" y="6867812"/>
                  </a:lnTo>
                  <a:close/>
                </a:path>
              </a:pathLst>
            </a:custGeom>
            <a:solidFill>
              <a:srgbClr val="E7E7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Parallelogram 15"/>
            <p:cNvSpPr/>
            <p:nvPr/>
          </p:nvSpPr>
          <p:spPr>
            <a:xfrm>
              <a:off x="5475316" y="-5542"/>
              <a:ext cx="3056660" cy="5915025"/>
            </a:xfrm>
            <a:prstGeom prst="parallelogram">
              <a:avLst>
                <a:gd name="adj" fmla="val 75485"/>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Parallelogram 16"/>
            <p:cNvSpPr/>
            <p:nvPr/>
          </p:nvSpPr>
          <p:spPr>
            <a:xfrm>
              <a:off x="6142092" y="942975"/>
              <a:ext cx="2685629" cy="5715000"/>
            </a:xfrm>
            <a:prstGeom prst="parallelogram">
              <a:avLst>
                <a:gd name="adj" fmla="val 82980"/>
              </a:avLst>
            </a:prstGeom>
            <a:solidFill>
              <a:srgbClr val="F396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Parallelogram 17"/>
            <p:cNvSpPr/>
            <p:nvPr/>
          </p:nvSpPr>
          <p:spPr>
            <a:xfrm>
              <a:off x="5000207" y="1"/>
              <a:ext cx="2347695" cy="4819650"/>
            </a:xfrm>
            <a:prstGeom prst="parallelogram">
              <a:avLst>
                <a:gd name="adj" fmla="val 79689"/>
              </a:avLst>
            </a:prstGeom>
            <a:solidFill>
              <a:srgbClr val="F374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8" name="Text Placeholder 7"/>
          <p:cNvSpPr>
            <a:spLocks noGrp="1"/>
          </p:cNvSpPr>
          <p:nvPr>
            <p:ph type="body" sz="quarter" idx="13" hasCustomPrompt="1"/>
          </p:nvPr>
        </p:nvSpPr>
        <p:spPr>
          <a:xfrm>
            <a:off x="1962524" y="1808296"/>
            <a:ext cx="3563587" cy="494469"/>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19" name="Text Placeholder 7"/>
          <p:cNvSpPr>
            <a:spLocks noGrp="1"/>
          </p:cNvSpPr>
          <p:nvPr>
            <p:ph type="body" sz="quarter" idx="14" hasCustomPrompt="1"/>
          </p:nvPr>
        </p:nvSpPr>
        <p:spPr>
          <a:xfrm>
            <a:off x="1962524" y="3057462"/>
            <a:ext cx="3563587" cy="520725"/>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20" name="Text Placeholder 7"/>
          <p:cNvSpPr>
            <a:spLocks noGrp="1"/>
          </p:cNvSpPr>
          <p:nvPr>
            <p:ph type="body" sz="quarter" idx="15" hasCustomPrompt="1"/>
          </p:nvPr>
        </p:nvSpPr>
        <p:spPr>
          <a:xfrm>
            <a:off x="1962524" y="4286748"/>
            <a:ext cx="3563587" cy="513962"/>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sp>
        <p:nvSpPr>
          <p:cNvPr id="26" name="Text Placeholder 7"/>
          <p:cNvSpPr>
            <a:spLocks noGrp="1"/>
          </p:cNvSpPr>
          <p:nvPr>
            <p:ph type="body" sz="quarter" idx="20" hasCustomPrompt="1"/>
          </p:nvPr>
        </p:nvSpPr>
        <p:spPr>
          <a:xfrm>
            <a:off x="1962524" y="5571834"/>
            <a:ext cx="3563587" cy="550119"/>
          </a:xfrm>
        </p:spPr>
        <p:txBody>
          <a:bodyPr vert="horz" lIns="91440" tIns="45720" rIns="91440" bIns="45720" rtlCol="0">
            <a:normAutofit/>
          </a:bodyPr>
          <a:lstStyle>
            <a:lvl1pPr>
              <a:buFontTx/>
              <a:buNone/>
              <a:defRPr lang="en-US" sz="1800" b="0" dirty="0">
                <a:solidFill>
                  <a:schemeClr val="bg1"/>
                </a:solidFill>
                <a:latin typeface="Sanchez Regular" panose="02000000000000000000" pitchFamily="50" charset="0"/>
              </a:defRPr>
            </a:lvl1pPr>
          </a:lstStyle>
          <a:p>
            <a:pPr marL="0" lvl="0" indent="0">
              <a:buFontTx/>
              <a:buNone/>
            </a:pPr>
            <a:r>
              <a:rPr lang="en-US" dirty="0"/>
              <a:t>Click To Edit Text</a:t>
            </a:r>
          </a:p>
        </p:txBody>
      </p:sp>
      <p:grpSp>
        <p:nvGrpSpPr>
          <p:cNvPr id="36" name="Group 35"/>
          <p:cNvGrpSpPr/>
          <p:nvPr userDrawn="1"/>
        </p:nvGrpSpPr>
        <p:grpSpPr>
          <a:xfrm>
            <a:off x="2000250" y="2357859"/>
            <a:ext cx="2790825" cy="2491885"/>
            <a:chOff x="628650" y="2783060"/>
            <a:chExt cx="4595199" cy="1339913"/>
          </a:xfrm>
        </p:grpSpPr>
        <p:cxnSp>
          <p:nvCxnSpPr>
            <p:cNvPr id="28" name="Straight Connector 27"/>
            <p:cNvCxnSpPr/>
            <p:nvPr userDrawn="1"/>
          </p:nvCxnSpPr>
          <p:spPr>
            <a:xfrm>
              <a:off x="628650" y="2783060"/>
              <a:ext cx="4558615" cy="0"/>
            </a:xfrm>
            <a:prstGeom prst="line">
              <a:avLst/>
            </a:prstGeom>
            <a:ln w="19050">
              <a:solidFill>
                <a:srgbClr val="DCDCD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665234" y="3458487"/>
              <a:ext cx="4558615" cy="0"/>
            </a:xfrm>
            <a:prstGeom prst="line">
              <a:avLst/>
            </a:prstGeom>
            <a:ln w="19050">
              <a:solidFill>
                <a:srgbClr val="DCDCD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a:off x="665234" y="4122973"/>
              <a:ext cx="4558615" cy="0"/>
            </a:xfrm>
            <a:prstGeom prst="line">
              <a:avLst/>
            </a:prstGeom>
            <a:ln w="19050">
              <a:solidFill>
                <a:srgbClr val="DCDCDE"/>
              </a:solidFill>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7005" t="22429" r="27259" b="35313"/>
          <a:stretch/>
        </p:blipFill>
        <p:spPr>
          <a:xfrm>
            <a:off x="866273" y="2736105"/>
            <a:ext cx="914401" cy="856204"/>
          </a:xfrm>
          <a:prstGeom prst="rect">
            <a:avLst/>
          </a:prstGeom>
        </p:spPr>
      </p:pic>
      <p:pic>
        <p:nvPicPr>
          <p:cNvPr id="9" name="Picture 8"/>
          <p:cNvPicPr>
            <a:picLocks noChangeAspect="1"/>
          </p:cNvPicPr>
          <p:nvPr userDrawn="1"/>
        </p:nvPicPr>
        <p:blipFill rotWithShape="1">
          <a:blip r:embed="rId3" cstate="print">
            <a:extLst>
              <a:ext uri="{28A0092B-C50C-407E-A947-70E740481C1C}">
                <a14:useLocalDpi xmlns:a14="http://schemas.microsoft.com/office/drawing/2010/main" val="0"/>
              </a:ext>
            </a:extLst>
          </a:blip>
          <a:srcRect l="33209" t="22713" r="33641" b="31938"/>
          <a:stretch/>
        </p:blipFill>
        <p:spPr>
          <a:xfrm>
            <a:off x="1065111" y="1497050"/>
            <a:ext cx="516725" cy="839357"/>
          </a:xfrm>
          <a:prstGeom prst="rect">
            <a:avLst/>
          </a:prstGeom>
        </p:spPr>
      </p:pic>
      <p:pic>
        <p:nvPicPr>
          <p:cNvPr id="11" name="Picture 10"/>
          <p:cNvPicPr>
            <a:picLocks noChangeAspect="1"/>
          </p:cNvPicPr>
          <p:nvPr userDrawn="1"/>
        </p:nvPicPr>
        <p:blipFill rotWithShape="1">
          <a:blip r:embed="rId4" cstate="print">
            <a:extLst>
              <a:ext uri="{28A0092B-C50C-407E-A947-70E740481C1C}">
                <a14:useLocalDpi xmlns:a14="http://schemas.microsoft.com/office/drawing/2010/main" val="0"/>
              </a:ext>
            </a:extLst>
          </a:blip>
          <a:srcRect l="26030" t="18390" r="26272" b="28272"/>
          <a:stretch/>
        </p:blipFill>
        <p:spPr>
          <a:xfrm>
            <a:off x="911866" y="3963829"/>
            <a:ext cx="823214" cy="853387"/>
          </a:xfrm>
          <a:prstGeom prst="rect">
            <a:avLst/>
          </a:prstGeom>
        </p:spPr>
      </p:pic>
      <p:pic>
        <p:nvPicPr>
          <p:cNvPr id="13" name="Picture 12"/>
          <p:cNvPicPr>
            <a:picLocks noChangeAspect="1"/>
          </p:cNvPicPr>
          <p:nvPr userDrawn="1"/>
        </p:nvPicPr>
        <p:blipFill rotWithShape="1">
          <a:blip r:embed="rId5" cstate="print">
            <a:extLst>
              <a:ext uri="{28A0092B-C50C-407E-A947-70E740481C1C}">
                <a14:useLocalDpi xmlns:a14="http://schemas.microsoft.com/office/drawing/2010/main" val="0"/>
              </a:ext>
            </a:extLst>
          </a:blip>
          <a:srcRect l="28848" t="23353" r="28938" b="33358"/>
          <a:stretch/>
        </p:blipFill>
        <p:spPr>
          <a:xfrm flipH="1">
            <a:off x="948594" y="5257571"/>
            <a:ext cx="749758" cy="805131"/>
          </a:xfrm>
          <a:prstGeom prst="rect">
            <a:avLst/>
          </a:prstGeom>
        </p:spPr>
      </p:pic>
      <p:sp>
        <p:nvSpPr>
          <p:cNvPr id="2" name="Title 1"/>
          <p:cNvSpPr>
            <a:spLocks noGrp="1"/>
          </p:cNvSpPr>
          <p:nvPr userDrawn="1">
            <p:ph type="title" hasCustomPrompt="1"/>
          </p:nvPr>
        </p:nvSpPr>
        <p:spPr>
          <a:xfrm>
            <a:off x="572378" y="404594"/>
            <a:ext cx="7694393" cy="756459"/>
          </a:xfrm>
        </p:spPr>
        <p:txBody>
          <a:bodyPr>
            <a:noAutofit/>
          </a:bodyPr>
          <a:lstStyle>
            <a:lvl1pPr>
              <a:defRPr sz="3200" baseline="0">
                <a:solidFill>
                  <a:schemeClr val="bg1"/>
                </a:solidFill>
                <a:latin typeface="Sanchez Regular" panose="02000000000000000000" pitchFamily="50" charset="0"/>
              </a:defRPr>
            </a:lvl1pPr>
          </a:lstStyle>
          <a:p>
            <a:r>
              <a:rPr lang="en-US" dirty="0"/>
              <a:t>CLICK TO EDIT TITLE STYLE</a:t>
            </a:r>
          </a:p>
        </p:txBody>
      </p:sp>
      <p:sp>
        <p:nvSpPr>
          <p:cNvPr id="31" name="Date Placeholder 3"/>
          <p:cNvSpPr>
            <a:spLocks noGrp="1"/>
          </p:cNvSpPr>
          <p:nvPr>
            <p:ph type="dt" sz="half" idx="10"/>
          </p:nvPr>
        </p:nvSpPr>
        <p:spPr>
          <a:xfrm>
            <a:off x="3609338" y="6356351"/>
            <a:ext cx="834446"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CC220FB3-CD13-402E-9D0A-126C0DD50D64}" type="datetime1">
              <a:rPr lang="en-US" smtClean="0"/>
              <a:pPr/>
              <a:t>3/21/19</a:t>
            </a:fld>
            <a:endParaRPr lang="en-US"/>
          </a:p>
        </p:txBody>
      </p:sp>
      <p:sp>
        <p:nvSpPr>
          <p:cNvPr id="32" name="Slide Number Placeholder 5"/>
          <p:cNvSpPr>
            <a:spLocks noGrp="1"/>
          </p:cNvSpPr>
          <p:nvPr>
            <p:ph type="sldNum" sz="quarter" idx="12"/>
          </p:nvPr>
        </p:nvSpPr>
        <p:spPr>
          <a:xfrm>
            <a:off x="8282665" y="6356351"/>
            <a:ext cx="406301" cy="365125"/>
          </a:xfrm>
        </p:spPr>
        <p:txBody>
          <a:bodyPr vert="horz" lIns="91440" tIns="45720" rIns="91440" bIns="45720" rtlCol="0" anchor="ctr"/>
          <a:lstStyle>
            <a:lvl1pPr algn="r">
              <a:defRPr lang="en-US" sz="900" smtClean="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fld id="{8176096D-8E22-43ED-896B-9FB62085826A}" type="slidenum">
              <a:rPr lang="en-US" smtClean="0"/>
              <a:pPr/>
              <a:t>‹#›</a:t>
            </a:fld>
            <a:endParaRPr lang="en-US"/>
          </a:p>
        </p:txBody>
      </p:sp>
      <p:sp>
        <p:nvSpPr>
          <p:cNvPr id="33" name="Footer Placeholder 4"/>
          <p:cNvSpPr>
            <a:spLocks noGrp="1"/>
          </p:cNvSpPr>
          <p:nvPr>
            <p:ph type="ftr" sz="quarter" idx="11"/>
          </p:nvPr>
        </p:nvSpPr>
        <p:spPr>
          <a:xfrm>
            <a:off x="4456509" y="6356351"/>
            <a:ext cx="3868967" cy="365125"/>
          </a:xfrm>
        </p:spPr>
        <p:txBody>
          <a:bodyPr lIns="0" rIns="0"/>
          <a:lstStyle>
            <a:lvl1pPr algn="r">
              <a:defRPr sz="900">
                <a:solidFill>
                  <a:srgbClr val="3B3B3B"/>
                </a:solidFill>
                <a:latin typeface="Calibri" panose="020F0502020204030204" pitchFamily="34" charset="0"/>
                <a:ea typeface="Open Sans" panose="020B0606030504020204" pitchFamily="34" charset="0"/>
                <a:cs typeface="Calibri" panose="020F0502020204030204" pitchFamily="34" charset="0"/>
              </a:defRPr>
            </a:lvl1pPr>
          </a:lstStyle>
          <a:p>
            <a:r>
              <a:rPr lang="en-US"/>
              <a:t>www.yoursite.com | Info@yoursite.com | phone: +11 12 1234567</a:t>
            </a:r>
          </a:p>
        </p:txBody>
      </p:sp>
      <p:sp>
        <p:nvSpPr>
          <p:cNvPr id="34" name="Slide Number Placeholder 5"/>
          <p:cNvSpPr txBox="1">
            <a:spLocks/>
          </p:cNvSpPr>
          <p:nvPr userDrawn="1"/>
        </p:nvSpPr>
        <p:spPr>
          <a:xfrm>
            <a:off x="8571357" y="6358521"/>
            <a:ext cx="105505"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solidFill>
                  <a:srgbClr val="58585A"/>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5975237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extLst mod="1">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Autofit/>
          </a:bodyPr>
          <a:lstStyle/>
          <a:p>
            <a:pPr lvl="0"/>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marL="171450" lvl="0" indent="-171450">
              <a:lnSpc>
                <a:spcPct val="130000"/>
              </a:lnSpc>
              <a:buClr>
                <a:srgbClr val="D8501F"/>
              </a:buClr>
              <a:buFont typeface="Wingdings 3" panose="05040102010807070707" pitchFamily="18" charset="2"/>
              <a:buChar char=""/>
            </a:pPr>
            <a:r>
              <a:rPr lang="en-US" dirty="0"/>
              <a:t>Click to edit Master text styles</a:t>
            </a:r>
          </a:p>
          <a:p>
            <a:pPr lvl="1">
              <a:buClr>
                <a:srgbClr val="D8501F"/>
              </a:buClr>
              <a:buFont typeface="Wingdings 3" panose="05040102010807070707" pitchFamily="18" charset="2"/>
              <a:buChar char=""/>
            </a:pPr>
            <a:r>
              <a:rPr lang="en-US" dirty="0"/>
              <a:t>Second level</a:t>
            </a:r>
          </a:p>
          <a:p>
            <a:pPr lvl="2">
              <a:buClr>
                <a:srgbClr val="D8501F"/>
              </a:buClr>
              <a:buFont typeface="Wingdings 3" panose="05040102010807070707" pitchFamily="18" charset="2"/>
              <a:buChar char=""/>
            </a:pPr>
            <a:r>
              <a:rPr lang="en-US" dirty="0"/>
              <a:t>Third level</a:t>
            </a:r>
          </a:p>
          <a:p>
            <a:pPr lvl="3">
              <a:buClr>
                <a:srgbClr val="D8501F"/>
              </a:buClr>
              <a:buFont typeface="Wingdings 3" panose="05040102010807070707" pitchFamily="18" charset="2"/>
              <a:buChar char=""/>
            </a:pPr>
            <a:r>
              <a:rPr lang="en-US" dirty="0"/>
              <a:t>Fourth level</a:t>
            </a:r>
          </a:p>
          <a:p>
            <a:pPr lvl="4">
              <a:buClr>
                <a:srgbClr val="D8501F"/>
              </a:buClr>
              <a:buFont typeface="Wingdings 3" panose="05040102010807070707" pitchFamily="18" charset="2"/>
              <a:buChar char=""/>
            </a:pPr>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B421BA-0183-486C-8203-D0094E7DE583}" type="datetime1">
              <a:rPr lang="en-US" smtClean="0"/>
              <a:t>3/21/19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www.yoursite.com | Info@yoursite.com | phone: +11 12 1234567</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76096D-8E22-43ED-896B-9FB62085826A}" type="slidenum">
              <a:rPr lang="en-US" smtClean="0"/>
              <a:t>‹#›</a:t>
            </a:fld>
            <a:endParaRPr lang="en-US"/>
          </a:p>
        </p:txBody>
      </p:sp>
    </p:spTree>
    <p:extLst>
      <p:ext uri="{BB962C8B-B14F-4D97-AF65-F5344CB8AC3E}">
        <p14:creationId xmlns:p14="http://schemas.microsoft.com/office/powerpoint/2010/main" val="583519318"/>
      </p:ext>
    </p:extLst>
  </p:cSld>
  <p:clrMap bg1="lt1" tx1="dk1" bg2="lt2" tx2="dk2" accent1="accent1" accent2="accent2" accent3="accent3" accent4="accent4" accent5="accent5" accent6="accent6" hlink="hlink" folHlink="folHlink"/>
  <p:sldLayoutIdLst>
    <p:sldLayoutId id="2147483703" r:id="rId1"/>
    <p:sldLayoutId id="2147483701" r:id="rId2"/>
    <p:sldLayoutId id="2147483702" r:id="rId3"/>
    <p:sldLayoutId id="2147483706" r:id="rId4"/>
    <p:sldLayoutId id="2147483698" r:id="rId5"/>
    <p:sldLayoutId id="2147483692" r:id="rId6"/>
    <p:sldLayoutId id="2147483662" r:id="rId7"/>
    <p:sldLayoutId id="2147483675" r:id="rId8"/>
    <p:sldLayoutId id="2147483684" r:id="rId9"/>
    <p:sldLayoutId id="2147483686" r:id="rId10"/>
    <p:sldLayoutId id="2147483674" r:id="rId11"/>
  </p:sldLayoutIdLst>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hf hdr="0" dt="0"/>
  <p:txStyles>
    <p:title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200" kern="1200" smtClean="0">
          <a:solidFill>
            <a:srgbClr val="58585A"/>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rgbClr val="58585A"/>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rgbClr val="58585A"/>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200" kern="1200" smtClean="0">
          <a:solidFill>
            <a:srgbClr val="58585A"/>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200" kern="1200" dirty="0">
          <a:solidFill>
            <a:srgbClr val="58585A"/>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ncf.io/project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s://twitter.com/PrometheusIO"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08562E1-C14A-497D-98A0-4C1ACAFF8612}"/>
              </a:ext>
            </a:extLst>
          </p:cNvPr>
          <p:cNvSpPr>
            <a:spLocks noGrp="1"/>
          </p:cNvSpPr>
          <p:nvPr>
            <p:ph type="title"/>
          </p:nvPr>
        </p:nvSpPr>
        <p:spPr>
          <a:xfrm>
            <a:off x="3830777" y="2279509"/>
            <a:ext cx="4923692" cy="1877437"/>
          </a:xfrm>
        </p:spPr>
        <p:txBody>
          <a:bodyPr/>
          <a:lstStyle/>
          <a:p>
            <a:r>
              <a:rPr lang="en-US" dirty="0">
                <a:latin typeface="+mj-lt"/>
              </a:rPr>
              <a:t>Prometheus</a:t>
            </a:r>
            <a:br>
              <a:rPr lang="en-US" sz="3600" dirty="0">
                <a:latin typeface="+mj-lt"/>
              </a:rPr>
            </a:br>
            <a:r>
              <a:rPr lang="en-US" sz="3600" dirty="0">
                <a:latin typeface="+mj-lt"/>
              </a:rPr>
              <a:t>Monitoring and Alerting for Everyone</a:t>
            </a:r>
          </a:p>
        </p:txBody>
      </p:sp>
    </p:spTree>
    <p:extLst>
      <p:ext uri="{BB962C8B-B14F-4D97-AF65-F5344CB8AC3E}">
        <p14:creationId xmlns:p14="http://schemas.microsoft.com/office/powerpoint/2010/main" val="26793747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8D69F-633E-F940-9EB9-8490BB4735E0}"/>
              </a:ext>
            </a:extLst>
          </p:cNvPr>
          <p:cNvSpPr>
            <a:spLocks noGrp="1"/>
          </p:cNvSpPr>
          <p:nvPr>
            <p:ph type="title"/>
          </p:nvPr>
        </p:nvSpPr>
        <p:spPr/>
        <p:txBody>
          <a:bodyPr/>
          <a:lstStyle/>
          <a:p>
            <a:r>
              <a:rPr lang="en-US" dirty="0"/>
              <a:t>Visualization</a:t>
            </a:r>
          </a:p>
        </p:txBody>
      </p:sp>
      <p:sp>
        <p:nvSpPr>
          <p:cNvPr id="3" name="Slide Number Placeholder 2">
            <a:extLst>
              <a:ext uri="{FF2B5EF4-FFF2-40B4-BE49-F238E27FC236}">
                <a16:creationId xmlns:a16="http://schemas.microsoft.com/office/drawing/2014/main" id="{8BA1F2F0-E99C-934E-A397-364E61A9589F}"/>
              </a:ext>
            </a:extLst>
          </p:cNvPr>
          <p:cNvSpPr>
            <a:spLocks noGrp="1"/>
          </p:cNvSpPr>
          <p:nvPr>
            <p:ph type="sldNum" sz="quarter" idx="12"/>
          </p:nvPr>
        </p:nvSpPr>
        <p:spPr/>
        <p:txBody>
          <a:bodyPr/>
          <a:lstStyle/>
          <a:p>
            <a:fld id="{8176096D-8E22-43ED-896B-9FB62085826A}" type="slidenum">
              <a:rPr lang="en-US" smtClean="0"/>
              <a:t>10</a:t>
            </a:fld>
            <a:endParaRPr lang="en-US" dirty="0"/>
          </a:p>
        </p:txBody>
      </p:sp>
      <p:sp>
        <p:nvSpPr>
          <p:cNvPr id="4" name="Title 1">
            <a:extLst>
              <a:ext uri="{FF2B5EF4-FFF2-40B4-BE49-F238E27FC236}">
                <a16:creationId xmlns:a16="http://schemas.microsoft.com/office/drawing/2014/main" id="{72982A25-F7E4-1C49-BA2F-32F1A351B8E9}"/>
              </a:ext>
            </a:extLst>
          </p:cNvPr>
          <p:cNvSpPr txBox="1">
            <a:spLocks/>
          </p:cNvSpPr>
          <p:nvPr/>
        </p:nvSpPr>
        <p:spPr>
          <a:xfrm>
            <a:off x="520239" y="1557926"/>
            <a:ext cx="8474035"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The base interface is bare bones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Can perform basic queries inside the dashboards</a:t>
            </a:r>
            <a:endParaRPr lang="en-US" sz="2400" b="1"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lvl="2">
              <a:spcAft>
                <a:spcPts val="1200"/>
              </a:spcAft>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14224636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What is Prometheus?</a:t>
            </a:r>
          </a:p>
        </p:txBody>
      </p:sp>
      <p:pic>
        <p:nvPicPr>
          <p:cNvPr id="9" name="Picture 8">
            <a:extLst>
              <a:ext uri="{FF2B5EF4-FFF2-40B4-BE49-F238E27FC236}">
                <a16:creationId xmlns:a16="http://schemas.microsoft.com/office/drawing/2014/main" id="{27814F97-6CE8-498A-8E73-A267E8A8D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364" y="1519685"/>
            <a:ext cx="7163271" cy="3818629"/>
          </a:xfrm>
          <a:prstGeom prst="rect">
            <a:avLst/>
          </a:prstGeom>
        </p:spPr>
      </p:pic>
    </p:spTree>
    <p:extLst>
      <p:ext uri="{BB962C8B-B14F-4D97-AF65-F5344CB8AC3E}">
        <p14:creationId xmlns:p14="http://schemas.microsoft.com/office/powerpoint/2010/main" val="2491019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12</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386810"/>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Pulls metrics from endpoints</a:t>
            </a:r>
          </a:p>
          <a:p>
            <a:pPr marL="914400" lvl="1" indent="-457200">
              <a:spcAft>
                <a:spcPts val="1200"/>
              </a:spcAft>
              <a:buFont typeface="Courier New" panose="02070309020205020404" pitchFamily="49" charset="0"/>
              <a:buChar char="o"/>
            </a:pPr>
            <a:r>
              <a:rPr lang="en-US" sz="2000" b="1" dirty="0">
                <a:solidFill>
                  <a:schemeClr val="tx1"/>
                </a:solidFill>
                <a:latin typeface="Arial" panose="020B0604020202020204" pitchFamily="34" charset="0"/>
                <a:cs typeface="Arial" panose="020B0604020202020204" pitchFamily="34" charset="0"/>
              </a:rPr>
              <a:t>Targets</a:t>
            </a:r>
            <a:r>
              <a:rPr lang="en-US" sz="2000" dirty="0">
                <a:solidFill>
                  <a:schemeClr val="tx1"/>
                </a:solidFill>
                <a:latin typeface="Arial" panose="020B0604020202020204" pitchFamily="34" charset="0"/>
                <a:cs typeface="Arial" panose="020B0604020202020204" pitchFamily="34" charset="0"/>
              </a:rPr>
              <a:t> - which instances/apps to monitor</a:t>
            </a:r>
          </a:p>
          <a:p>
            <a:pPr marL="914400" lvl="1" indent="-457200">
              <a:spcAft>
                <a:spcPts val="1200"/>
              </a:spcAft>
              <a:buFont typeface="Courier New" panose="02070309020205020404" pitchFamily="49" charset="0"/>
              <a:buChar char="o"/>
            </a:pPr>
            <a:r>
              <a:rPr lang="en-US" sz="2000" dirty="0">
                <a:solidFill>
                  <a:srgbClr val="58585A"/>
                </a:solidFill>
                <a:latin typeface="Arial" panose="020B0604020202020204" pitchFamily="34" charset="0"/>
                <a:cs typeface="Arial" panose="020B0604020202020204" pitchFamily="34" charset="0"/>
              </a:rPr>
              <a:t>Can alert if an instance or app is offline</a:t>
            </a:r>
            <a:endParaRPr lang="en-US" sz="2000" dirty="0">
              <a:solidFill>
                <a:schemeClr val="tx1"/>
              </a:solidFill>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Allows for auto discovery</a:t>
            </a:r>
            <a:endParaRPr lang="en-US" sz="2000" dirty="0">
              <a:solidFill>
                <a:schemeClr val="tx1"/>
              </a:solidFill>
              <a:latin typeface="Arial" panose="020B0604020202020204" pitchFamily="34" charset="0"/>
              <a:cs typeface="Arial" panose="020B0604020202020204" pitchFamily="34" charset="0"/>
            </a:endParaRP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Kubernetes, Marathon, EC2, Azure, Google Cloud, etc...</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Downsides</a:t>
            </a:r>
          </a:p>
          <a:p>
            <a:pPr marL="914400" lvl="1" indent="-457200">
              <a:spcAft>
                <a:spcPts val="1200"/>
              </a:spcAft>
              <a:buFont typeface="Courier New" panose="02070309020205020404" pitchFamily="49" charset="0"/>
              <a:buChar char="o"/>
            </a:pPr>
            <a:r>
              <a:rPr lang="en-US" sz="2000" dirty="0">
                <a:solidFill>
                  <a:srgbClr val="58585A"/>
                </a:solidFill>
                <a:latin typeface="Arial" panose="020B0604020202020204" pitchFamily="34" charset="0"/>
                <a:cs typeface="Arial" panose="020B0604020202020204" pitchFamily="34" charset="0"/>
              </a:rPr>
              <a:t>Not viable for short lived jobs or tasks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need to utilize </a:t>
            </a:r>
            <a:r>
              <a:rPr lang="en-US" sz="1600" b="1" dirty="0">
                <a:latin typeface="Arial" panose="020B0604020202020204" pitchFamily="34" charset="0"/>
                <a:cs typeface="Arial" panose="020B0604020202020204" pitchFamily="34" charset="0"/>
              </a:rPr>
              <a:t>pushgateway</a:t>
            </a:r>
            <a:r>
              <a:rPr lang="en-US" sz="1600" dirty="0">
                <a:latin typeface="Arial" panose="020B0604020202020204" pitchFamily="34" charset="0"/>
                <a:cs typeface="Arial" panose="020B0604020202020204" pitchFamily="34" charset="0"/>
              </a:rPr>
              <a:t> to pass metrics to Prometheus</a:t>
            </a:r>
          </a:p>
          <a:p>
            <a:pPr marL="914400" lvl="1" indent="-457200">
              <a:spcAft>
                <a:spcPts val="1200"/>
              </a:spcAft>
              <a:buFont typeface="Courier New" panose="02070309020205020404" pitchFamily="49" charset="0"/>
              <a:buChar char="o"/>
            </a:pPr>
            <a:r>
              <a:rPr lang="en-US" sz="2000" dirty="0">
                <a:solidFill>
                  <a:srgbClr val="58585A"/>
                </a:solidFill>
                <a:latin typeface="Arial" panose="020B0604020202020204" pitchFamily="34" charset="0"/>
                <a:cs typeface="Arial" panose="020B0604020202020204" pitchFamily="34" charset="0"/>
              </a:rPr>
              <a:t>Most of the industry is used to pushing metrics</a:t>
            </a:r>
          </a:p>
          <a:p>
            <a:pPr lvl="2">
              <a:spcAft>
                <a:spcPts val="1200"/>
              </a:spcAft>
            </a:pPr>
            <a:endParaRPr lang="en-US" sz="1600" dirty="0">
              <a:latin typeface="Arial" panose="020B0604020202020204" pitchFamily="34" charset="0"/>
              <a:cs typeface="Arial" panose="020B0604020202020204" pitchFamily="34" charset="0"/>
            </a:endParaRPr>
          </a:p>
          <a:p>
            <a:pPr marL="1371600" lvl="2" indent="-457200">
              <a:spcAft>
                <a:spcPts val="1200"/>
              </a:spcAft>
              <a:buFont typeface="Wingdings" panose="05000000000000000000" pitchFamily="2" charset="2"/>
              <a:buChar char="Ø"/>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Pulling Metrics</a:t>
            </a:r>
          </a:p>
        </p:txBody>
      </p:sp>
    </p:spTree>
    <p:extLst>
      <p:ext uri="{BB962C8B-B14F-4D97-AF65-F5344CB8AC3E}">
        <p14:creationId xmlns:p14="http://schemas.microsoft.com/office/powerpoint/2010/main" val="10918682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Monitoring Targets</a:t>
            </a:r>
          </a:p>
        </p:txBody>
      </p:sp>
      <p:pic>
        <p:nvPicPr>
          <p:cNvPr id="4" name="Picture 3">
            <a:extLst>
              <a:ext uri="{FF2B5EF4-FFF2-40B4-BE49-F238E27FC236}">
                <a16:creationId xmlns:a16="http://schemas.microsoft.com/office/drawing/2014/main" id="{E352A80C-76C1-46B6-8915-C094E4E599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901" y="1613374"/>
            <a:ext cx="7058197" cy="3631251"/>
          </a:xfrm>
          <a:prstGeom prst="rect">
            <a:avLst/>
          </a:prstGeom>
        </p:spPr>
      </p:pic>
    </p:spTree>
    <p:extLst>
      <p:ext uri="{BB962C8B-B14F-4D97-AF65-F5344CB8AC3E}">
        <p14:creationId xmlns:p14="http://schemas.microsoft.com/office/powerpoint/2010/main" val="32167868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14</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AWS EC2 Instances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Configure based on VPC, Tags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We use a combination of VPC ID’s and Tags</a:t>
            </a:r>
            <a:endParaRPr lang="en-US" sz="2000" dirty="0">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Uses the instances Private IP</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Must have security groups setup</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Kubernetes</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Scrapes services that have been tagged for Prometheus</a:t>
            </a: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Service Discovery</a:t>
            </a:r>
          </a:p>
        </p:txBody>
      </p:sp>
    </p:spTree>
    <p:extLst>
      <p:ext uri="{BB962C8B-B14F-4D97-AF65-F5344CB8AC3E}">
        <p14:creationId xmlns:p14="http://schemas.microsoft.com/office/powerpoint/2010/main" val="325717171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FE80A-7503-004F-A269-8A33B6248A9C}"/>
              </a:ext>
            </a:extLst>
          </p:cNvPr>
          <p:cNvSpPr>
            <a:spLocks noGrp="1"/>
          </p:cNvSpPr>
          <p:nvPr>
            <p:ph type="title"/>
          </p:nvPr>
        </p:nvSpPr>
        <p:spPr/>
        <p:txBody>
          <a:bodyPr/>
          <a:lstStyle/>
          <a:p>
            <a:r>
              <a:rPr lang="en-US" dirty="0"/>
              <a:t>Architecture</a:t>
            </a:r>
          </a:p>
        </p:txBody>
      </p:sp>
      <p:sp>
        <p:nvSpPr>
          <p:cNvPr id="3" name="Slide Number Placeholder 2">
            <a:extLst>
              <a:ext uri="{FF2B5EF4-FFF2-40B4-BE49-F238E27FC236}">
                <a16:creationId xmlns:a16="http://schemas.microsoft.com/office/drawing/2014/main" id="{5E9052C2-58A3-4648-A021-1013F73E6966}"/>
              </a:ext>
            </a:extLst>
          </p:cNvPr>
          <p:cNvSpPr>
            <a:spLocks noGrp="1"/>
          </p:cNvSpPr>
          <p:nvPr>
            <p:ph type="sldNum" sz="quarter" idx="12"/>
          </p:nvPr>
        </p:nvSpPr>
        <p:spPr/>
        <p:txBody>
          <a:bodyPr/>
          <a:lstStyle/>
          <a:p>
            <a:fld id="{8176096D-8E22-43ED-896B-9FB62085826A}" type="slidenum">
              <a:rPr lang="en-US" smtClean="0"/>
              <a:t>15</a:t>
            </a:fld>
            <a:endParaRPr lang="en-US"/>
          </a:p>
        </p:txBody>
      </p:sp>
      <p:pic>
        <p:nvPicPr>
          <p:cNvPr id="4" name="Picture 3">
            <a:extLst>
              <a:ext uri="{FF2B5EF4-FFF2-40B4-BE49-F238E27FC236}">
                <a16:creationId xmlns:a16="http://schemas.microsoft.com/office/drawing/2014/main" id="{FF738EC9-9F9D-FE48-BDA3-A5D1CD3E488E}"/>
              </a:ext>
            </a:extLst>
          </p:cNvPr>
          <p:cNvPicPr>
            <a:picLocks noChangeAspect="1"/>
          </p:cNvPicPr>
          <p:nvPr/>
        </p:nvPicPr>
        <p:blipFill>
          <a:blip r:embed="rId2"/>
          <a:stretch>
            <a:fillRect/>
          </a:stretch>
        </p:blipFill>
        <p:spPr>
          <a:xfrm>
            <a:off x="1257300" y="1690689"/>
            <a:ext cx="6629400" cy="4558899"/>
          </a:xfrm>
          <a:prstGeom prst="rect">
            <a:avLst/>
          </a:prstGeom>
        </p:spPr>
      </p:pic>
    </p:spTree>
    <p:extLst>
      <p:ext uri="{BB962C8B-B14F-4D97-AF65-F5344CB8AC3E}">
        <p14:creationId xmlns:p14="http://schemas.microsoft.com/office/powerpoint/2010/main" val="6630372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a:xfrm>
            <a:off x="6457950" y="6356351"/>
            <a:ext cx="2057400" cy="365125"/>
          </a:xfrm>
        </p:spPr>
        <p:txBody>
          <a:bodyPr/>
          <a:lstStyle/>
          <a:p>
            <a:fld id="{8176096D-8E22-43ED-896B-9FB62085826A}" type="slidenum">
              <a:rPr lang="en-US" smtClean="0"/>
              <a:t>16</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2"/>
            <a:ext cx="8103521" cy="96818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Docker Container</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Up and running in minutes</a:t>
            </a:r>
          </a:p>
          <a:p>
            <a:pPr marL="914400" lvl="1" indent="-457200">
              <a:spcAft>
                <a:spcPts val="1200"/>
              </a:spcAft>
              <a:buFont typeface="Courier New" panose="02070309020205020404" pitchFamily="49" charset="0"/>
              <a:buChar char="o"/>
            </a:pPr>
            <a:endParaRPr lang="en-US" sz="20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a:xfrm>
            <a:off x="628650" y="365126"/>
            <a:ext cx="7886700" cy="1325563"/>
          </a:xfrm>
        </p:spPr>
        <p:txBody>
          <a:bodyPr/>
          <a:lstStyle/>
          <a:p>
            <a:r>
              <a:rPr lang="en-US" sz="3200" dirty="0"/>
              <a:t>Deployment</a:t>
            </a:r>
          </a:p>
        </p:txBody>
      </p:sp>
      <p:pic>
        <p:nvPicPr>
          <p:cNvPr id="5" name="Picture 4">
            <a:extLst>
              <a:ext uri="{FF2B5EF4-FFF2-40B4-BE49-F238E27FC236}">
                <a16:creationId xmlns:a16="http://schemas.microsoft.com/office/drawing/2014/main" id="{A0C4B0E8-3223-4320-A0E4-7B558A7AA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150" y="2778362"/>
            <a:ext cx="8684003" cy="2919431"/>
          </a:xfrm>
          <a:prstGeom prst="rect">
            <a:avLst/>
          </a:prstGeom>
        </p:spPr>
      </p:pic>
    </p:spTree>
    <p:extLst>
      <p:ext uri="{BB962C8B-B14F-4D97-AF65-F5344CB8AC3E}">
        <p14:creationId xmlns:p14="http://schemas.microsoft.com/office/powerpoint/2010/main" val="36836615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A0223-D466-41B5-8F3B-6382C1AECB16}"/>
              </a:ext>
            </a:extLst>
          </p:cNvPr>
          <p:cNvSpPr>
            <a:spLocks noGrp="1"/>
          </p:cNvSpPr>
          <p:nvPr>
            <p:ph type="sldNum" sz="quarter" idx="12"/>
          </p:nvPr>
        </p:nvSpPr>
        <p:spPr/>
        <p:txBody>
          <a:bodyPr/>
          <a:lstStyle/>
          <a:p>
            <a:fld id="{8176096D-8E22-43ED-896B-9FB62085826A}" type="slidenum">
              <a:rPr lang="en-US" smtClean="0"/>
              <a:t>17</a:t>
            </a:fld>
            <a:endParaRPr lang="en-US" dirty="0"/>
          </a:p>
        </p:txBody>
      </p:sp>
      <p:sp>
        <p:nvSpPr>
          <p:cNvPr id="5" name="Title 4">
            <a:extLst>
              <a:ext uri="{FF2B5EF4-FFF2-40B4-BE49-F238E27FC236}">
                <a16:creationId xmlns:a16="http://schemas.microsoft.com/office/drawing/2014/main" id="{46ED5989-357B-4692-A1A2-6E086DF7BFF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endParaRPr lang="en-US" dirty="0"/>
          </a:p>
          <a:p>
            <a:r>
              <a:rPr lang="en-US" sz="3200" dirty="0"/>
              <a:t>Collecting Data </a:t>
            </a:r>
          </a:p>
        </p:txBody>
      </p:sp>
    </p:spTree>
    <p:extLst>
      <p:ext uri="{BB962C8B-B14F-4D97-AF65-F5344CB8AC3E}">
        <p14:creationId xmlns:p14="http://schemas.microsoft.com/office/powerpoint/2010/main" val="57332721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18</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Counter</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Cumulative metric whose value can only increase or be reset to zero</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Gauge</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Single numerical value can go up and down</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Histogram</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Observes values (request duration, response size) and counts them into buckets</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Summary</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Calculates configurable quantiles over a sliding window of time</a:t>
            </a:r>
          </a:p>
          <a:p>
            <a:pPr>
              <a:spcAft>
                <a:spcPts val="1200"/>
              </a:spcAft>
            </a:pPr>
            <a:endParaRPr lang="en-US" sz="36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Types of Metrics</a:t>
            </a:r>
          </a:p>
        </p:txBody>
      </p:sp>
    </p:spTree>
    <p:extLst>
      <p:ext uri="{BB962C8B-B14F-4D97-AF65-F5344CB8AC3E}">
        <p14:creationId xmlns:p14="http://schemas.microsoft.com/office/powerpoint/2010/main" val="18049419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Labels</a:t>
            </a:r>
          </a:p>
        </p:txBody>
      </p:sp>
      <p:sp>
        <p:nvSpPr>
          <p:cNvPr id="3" name="Title 1">
            <a:extLst>
              <a:ext uri="{FF2B5EF4-FFF2-40B4-BE49-F238E27FC236}">
                <a16:creationId xmlns:a16="http://schemas.microsoft.com/office/drawing/2014/main" id="{A75339DE-095E-4A74-A42C-1B3FD1A1BAC0}"/>
              </a:ext>
            </a:extLst>
          </p:cNvPr>
          <p:cNvSpPr txBox="1">
            <a:spLocks/>
          </p:cNvSpPr>
          <p:nvPr/>
        </p:nvSpPr>
        <p:spPr>
          <a:xfrm>
            <a:off x="520239" y="1557926"/>
            <a:ext cx="8474035"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Key/Value Pair</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Use labels to differentiate metrics</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Bold is label name, Italic is label value</a:t>
            </a:r>
          </a:p>
          <a:p>
            <a:pPr lvl="1" indent="-457200">
              <a:spcBef>
                <a:spcPct val="0"/>
              </a:spcBef>
              <a:spcAft>
                <a:spcPts val="1200"/>
              </a:spcAft>
              <a:buFont typeface="Arial" panose="020B0604020202020204" pitchFamily="34" charset="0"/>
              <a:buChar char="•"/>
            </a:pPr>
            <a:endParaRPr lang="en-US" sz="2400" dirty="0">
              <a:latin typeface="Arial" panose="020B0604020202020204" pitchFamily="34" charset="0"/>
              <a:ea typeface="+mj-ea"/>
              <a:cs typeface="Arial" panose="020B0604020202020204" pitchFamily="34" charset="0"/>
            </a:endParaRPr>
          </a:p>
          <a:p>
            <a:pPr marL="0" lvl="1">
              <a:spcBef>
                <a:spcPct val="0"/>
              </a:spcBef>
              <a:spcAft>
                <a:spcPts val="1200"/>
              </a:spcAft>
            </a:pPr>
            <a:r>
              <a:rPr lang="en-US" sz="1200" dirty="0">
                <a:latin typeface="Arial" panose="020B0604020202020204" pitchFamily="34" charset="0"/>
                <a:cs typeface="Arial" panose="020B0604020202020204" pitchFamily="34" charset="0"/>
              </a:rPr>
              <a:t>mgx_api_action_count{</a:t>
            </a:r>
            <a:r>
              <a:rPr lang="en-US" sz="1200" b="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instance</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10.0.0.125:80</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job</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api_mgx_2</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lookupKey</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AADV</a:t>
            </a:r>
            <a:r>
              <a:rPr lang="en-US" sz="1200" dirty="0">
                <a:latin typeface="Arial" panose="020B0604020202020204" pitchFamily="34" charset="0"/>
                <a:cs typeface="Arial" panose="020B0604020202020204" pitchFamily="34" charset="0"/>
              </a:rPr>
              <a:t>"}  34554</a:t>
            </a:r>
          </a:p>
          <a:p>
            <a:pPr marL="0" lvl="1">
              <a:spcBef>
                <a:spcPct val="0"/>
              </a:spcBef>
              <a:spcAft>
                <a:spcPts val="1200"/>
              </a:spcAft>
            </a:pPr>
            <a:r>
              <a:rPr lang="en-US" sz="1200" dirty="0">
                <a:latin typeface="Arial" panose="020B0604020202020204" pitchFamily="34" charset="0"/>
                <a:cs typeface="Arial" panose="020B0604020202020204" pitchFamily="34" charset="0"/>
              </a:rPr>
              <a:t>mgx_api_action_count{</a:t>
            </a:r>
            <a:r>
              <a:rPr lang="en-US" sz="1200" b="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instance</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10.0.0.125:80</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job</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api_mgx_2</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lookupKey</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ANNI</a:t>
            </a:r>
            <a:r>
              <a:rPr lang="en-US" sz="1200" dirty="0">
                <a:latin typeface="Arial" panose="020B0604020202020204" pitchFamily="34" charset="0"/>
                <a:cs typeface="Arial" panose="020B0604020202020204" pitchFamily="34" charset="0"/>
              </a:rPr>
              <a:t>"}  4532</a:t>
            </a:r>
          </a:p>
          <a:p>
            <a:pPr marL="0" lvl="1">
              <a:spcBef>
                <a:spcPct val="0"/>
              </a:spcBef>
              <a:spcAft>
                <a:spcPts val="1200"/>
              </a:spcAft>
            </a:pPr>
            <a:r>
              <a:rPr lang="en-US" sz="1200" dirty="0">
                <a:latin typeface="Arial" panose="020B0604020202020204" pitchFamily="34" charset="0"/>
                <a:cs typeface="Arial" panose="020B0604020202020204" pitchFamily="34" charset="0"/>
              </a:rPr>
              <a:t>mgx_api_action_count{</a:t>
            </a:r>
            <a:r>
              <a:rPr lang="en-US" sz="1200" b="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Action</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instance</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10.0.0.125:80</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job</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api_mgx_2</a:t>
            </a:r>
            <a:r>
              <a:rPr lang="en-US" sz="1200" dirty="0">
                <a:latin typeface="Arial" panose="020B0604020202020204" pitchFamily="34" charset="0"/>
                <a:cs typeface="Arial" panose="020B0604020202020204" pitchFamily="34" charset="0"/>
              </a:rPr>
              <a:t>",</a:t>
            </a:r>
            <a:r>
              <a:rPr lang="en-US" sz="1200" b="1" dirty="0">
                <a:latin typeface="Arial" panose="020B0604020202020204" pitchFamily="34" charset="0"/>
                <a:cs typeface="Arial" panose="020B0604020202020204" pitchFamily="34" charset="0"/>
              </a:rPr>
              <a:t>lookupKey</a:t>
            </a:r>
            <a:r>
              <a:rPr lang="en-US" sz="1200" dirty="0">
                <a:latin typeface="Arial" panose="020B0604020202020204" pitchFamily="34" charset="0"/>
                <a:cs typeface="Arial" panose="020B0604020202020204" pitchFamily="34" charset="0"/>
              </a:rPr>
              <a:t>="</a:t>
            </a:r>
            <a:r>
              <a:rPr lang="en-US" sz="1200" i="1" dirty="0">
                <a:latin typeface="Arial" panose="020B0604020202020204" pitchFamily="34" charset="0"/>
                <a:cs typeface="Arial" panose="020B0604020202020204" pitchFamily="34" charset="0"/>
              </a:rPr>
              <a:t>AUTM</a:t>
            </a:r>
            <a:r>
              <a:rPr lang="en-US" sz="1200" dirty="0">
                <a:latin typeface="Arial" panose="020B0604020202020204" pitchFamily="34" charset="0"/>
                <a:cs typeface="Arial" panose="020B0604020202020204" pitchFamily="34" charset="0"/>
              </a:rPr>
              <a:t>"}  223</a:t>
            </a:r>
          </a:p>
          <a:p>
            <a:pPr lvl="1" indent="-457200">
              <a:spcBef>
                <a:spcPct val="0"/>
              </a:spcBef>
              <a:spcAft>
                <a:spcPts val="1200"/>
              </a:spcAft>
              <a:buFont typeface="Arial" panose="020B0604020202020204" pitchFamily="34" charset="0"/>
              <a:buChar char="•"/>
            </a:pPr>
            <a:endParaRPr lang="en-US" sz="2400" b="1"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lvl="2">
              <a:spcAft>
                <a:spcPts val="1200"/>
              </a:spcAft>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212779044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A0223-D466-41B5-8F3B-6382C1AECB16}"/>
              </a:ext>
            </a:extLst>
          </p:cNvPr>
          <p:cNvSpPr>
            <a:spLocks noGrp="1"/>
          </p:cNvSpPr>
          <p:nvPr>
            <p:ph type="sldNum" sz="quarter" idx="12"/>
          </p:nvPr>
        </p:nvSpPr>
        <p:spPr/>
        <p:txBody>
          <a:bodyPr/>
          <a:lstStyle/>
          <a:p>
            <a:fld id="{8176096D-8E22-43ED-896B-9FB62085826A}" type="slidenum">
              <a:rPr lang="en-US" smtClean="0"/>
              <a:t>2</a:t>
            </a:fld>
            <a:endParaRPr lang="en-US"/>
          </a:p>
        </p:txBody>
      </p:sp>
      <p:sp>
        <p:nvSpPr>
          <p:cNvPr id="5" name="Title 4">
            <a:extLst>
              <a:ext uri="{FF2B5EF4-FFF2-40B4-BE49-F238E27FC236}">
                <a16:creationId xmlns:a16="http://schemas.microsoft.com/office/drawing/2014/main" id="{46ED5989-357B-4692-A1A2-6E086DF7BFF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endParaRPr lang="en-US"/>
          </a:p>
          <a:p>
            <a:r>
              <a:rPr lang="en-US" sz="3200"/>
              <a:t>Introductions</a:t>
            </a:r>
          </a:p>
        </p:txBody>
      </p:sp>
    </p:spTree>
    <p:extLst>
      <p:ext uri="{BB962C8B-B14F-4D97-AF65-F5344CB8AC3E}">
        <p14:creationId xmlns:p14="http://schemas.microsoft.com/office/powerpoint/2010/main" val="37411030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20</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Functional Query Language called PromQL </a:t>
            </a:r>
            <a:endParaRPr lang="en-US" sz="2000" dirty="0">
              <a:solidFill>
                <a:schemeClr val="tx1"/>
              </a:solidFill>
              <a:latin typeface="Arial" panose="020B0604020202020204" pitchFamily="34" charset="0"/>
              <a:cs typeface="Arial" panose="020B0604020202020204" pitchFamily="34" charset="0"/>
            </a:endParaRPr>
          </a:p>
          <a:p>
            <a:pPr>
              <a:lnSpc>
                <a:spcPct val="100000"/>
              </a:lnSpc>
              <a:spcAft>
                <a:spcPts val="1200"/>
              </a:spcAft>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Querying Prometheus</a:t>
            </a:r>
          </a:p>
        </p:txBody>
      </p:sp>
      <p:pic>
        <p:nvPicPr>
          <p:cNvPr id="2" name="Picture 1">
            <a:extLst>
              <a:ext uri="{FF2B5EF4-FFF2-40B4-BE49-F238E27FC236}">
                <a16:creationId xmlns:a16="http://schemas.microsoft.com/office/drawing/2014/main" id="{E2139ACC-371C-DF4A-9099-A47913DA3193}"/>
              </a:ext>
            </a:extLst>
          </p:cNvPr>
          <p:cNvPicPr>
            <a:picLocks noChangeAspect="1"/>
          </p:cNvPicPr>
          <p:nvPr/>
        </p:nvPicPr>
        <p:blipFill>
          <a:blip r:embed="rId3"/>
          <a:stretch>
            <a:fillRect/>
          </a:stretch>
        </p:blipFill>
        <p:spPr>
          <a:xfrm>
            <a:off x="895610" y="2636259"/>
            <a:ext cx="7365296" cy="2612145"/>
          </a:xfrm>
          <a:prstGeom prst="rect">
            <a:avLst/>
          </a:prstGeom>
        </p:spPr>
      </p:pic>
    </p:spTree>
    <p:extLst>
      <p:ext uri="{BB962C8B-B14F-4D97-AF65-F5344CB8AC3E}">
        <p14:creationId xmlns:p14="http://schemas.microsoft.com/office/powerpoint/2010/main" val="217156729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Recording Rules</a:t>
            </a:r>
          </a:p>
        </p:txBody>
      </p:sp>
      <p:sp>
        <p:nvSpPr>
          <p:cNvPr id="3" name="Title 1">
            <a:extLst>
              <a:ext uri="{FF2B5EF4-FFF2-40B4-BE49-F238E27FC236}">
                <a16:creationId xmlns:a16="http://schemas.microsoft.com/office/drawing/2014/main" id="{A75339DE-095E-4A74-A42C-1B3FD1A1BAC0}"/>
              </a:ext>
            </a:extLst>
          </p:cNvPr>
          <p:cNvSpPr txBox="1">
            <a:spLocks/>
          </p:cNvSpPr>
          <p:nvPr/>
        </p:nvSpPr>
        <p:spPr>
          <a:xfrm>
            <a:off x="520239" y="1557926"/>
            <a:ext cx="8474035"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Precompute frequently needed expressions and save result as a new set</a:t>
            </a:r>
            <a:endParaRPr lang="en-US" sz="2400" b="1"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lvl="2">
              <a:spcAft>
                <a:spcPts val="1200"/>
              </a:spcAft>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pic>
        <p:nvPicPr>
          <p:cNvPr id="4" name="Picture 3">
            <a:extLst>
              <a:ext uri="{FF2B5EF4-FFF2-40B4-BE49-F238E27FC236}">
                <a16:creationId xmlns:a16="http://schemas.microsoft.com/office/drawing/2014/main" id="{95186E89-68C4-47A2-8D6A-00FA99891C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996" y="2883489"/>
            <a:ext cx="8217051" cy="2126922"/>
          </a:xfrm>
          <a:prstGeom prst="rect">
            <a:avLst/>
          </a:prstGeom>
        </p:spPr>
      </p:pic>
    </p:spTree>
    <p:extLst>
      <p:ext uri="{BB962C8B-B14F-4D97-AF65-F5344CB8AC3E}">
        <p14:creationId xmlns:p14="http://schemas.microsoft.com/office/powerpoint/2010/main" val="31657206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22</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Exporter for Hardware and OS metrics exposed by *NIX kernels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Written in Go</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Pluggable metric collectors</a:t>
            </a:r>
            <a:endParaRPr lang="en-US" sz="2000" dirty="0">
              <a:solidFill>
                <a:schemeClr val="tx1"/>
              </a:solidFill>
              <a:latin typeface="Arial" panose="020B0604020202020204" pitchFamily="34" charset="0"/>
              <a:cs typeface="Arial" panose="020B0604020202020204" pitchFamily="34" charset="0"/>
            </a:endParaRP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CPU, Memory, Filesystem, Network</a:t>
            </a: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Even more low level metrics like mdadm, netstat, nfs, xfs, zfs</a:t>
            </a: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Node Exporter</a:t>
            </a:r>
          </a:p>
        </p:txBody>
      </p:sp>
    </p:spTree>
    <p:extLst>
      <p:ext uri="{BB962C8B-B14F-4D97-AF65-F5344CB8AC3E}">
        <p14:creationId xmlns:p14="http://schemas.microsoft.com/office/powerpoint/2010/main" val="21698785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23</a:t>
            </a:fld>
            <a:endParaRPr lang="en-US" dirty="0"/>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Node Exporter</a:t>
            </a:r>
          </a:p>
        </p:txBody>
      </p:sp>
      <p:pic>
        <p:nvPicPr>
          <p:cNvPr id="2" name="Picture 1">
            <a:extLst>
              <a:ext uri="{FF2B5EF4-FFF2-40B4-BE49-F238E27FC236}">
                <a16:creationId xmlns:a16="http://schemas.microsoft.com/office/drawing/2014/main" id="{1B3C25F1-7568-F941-9F9B-D0A7EB50E46D}"/>
              </a:ext>
            </a:extLst>
          </p:cNvPr>
          <p:cNvPicPr>
            <a:picLocks noChangeAspect="1"/>
          </p:cNvPicPr>
          <p:nvPr/>
        </p:nvPicPr>
        <p:blipFill>
          <a:blip r:embed="rId2"/>
          <a:stretch>
            <a:fillRect/>
          </a:stretch>
        </p:blipFill>
        <p:spPr>
          <a:xfrm>
            <a:off x="1362423" y="1960622"/>
            <a:ext cx="6419154" cy="4125796"/>
          </a:xfrm>
          <a:prstGeom prst="rect">
            <a:avLst/>
          </a:prstGeom>
        </p:spPr>
      </p:pic>
    </p:spTree>
    <p:extLst>
      <p:ext uri="{BB962C8B-B14F-4D97-AF65-F5344CB8AC3E}">
        <p14:creationId xmlns:p14="http://schemas.microsoft.com/office/powerpoint/2010/main" val="62735304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24</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Realtime performance monitoring</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Exports to Prometheus with a /metrics endpoint</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Lightweight, used for individual system diagnosis</a:t>
            </a:r>
            <a:endParaRPr lang="en-US" sz="2000" dirty="0">
              <a:solidFill>
                <a:schemeClr val="tx1"/>
              </a:solidFill>
              <a:latin typeface="Arial" panose="020B0604020202020204" pitchFamily="34" charset="0"/>
              <a:cs typeface="Arial" panose="020B0604020202020204" pitchFamily="34" charset="0"/>
            </a:endParaRP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CPU, Memory, Disk, Network</a:t>
            </a: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Netdata</a:t>
            </a:r>
          </a:p>
        </p:txBody>
      </p:sp>
      <p:pic>
        <p:nvPicPr>
          <p:cNvPr id="2" name="Picture 1">
            <a:extLst>
              <a:ext uri="{FF2B5EF4-FFF2-40B4-BE49-F238E27FC236}">
                <a16:creationId xmlns:a16="http://schemas.microsoft.com/office/drawing/2014/main" id="{D7FB9F04-3B8F-E74D-AD2A-8F12252EA72A}"/>
              </a:ext>
            </a:extLst>
          </p:cNvPr>
          <p:cNvPicPr>
            <a:picLocks noChangeAspect="1"/>
          </p:cNvPicPr>
          <p:nvPr/>
        </p:nvPicPr>
        <p:blipFill>
          <a:blip r:embed="rId2"/>
          <a:stretch>
            <a:fillRect/>
          </a:stretch>
        </p:blipFill>
        <p:spPr>
          <a:xfrm>
            <a:off x="2057790" y="3539906"/>
            <a:ext cx="5028419" cy="2974406"/>
          </a:xfrm>
          <a:prstGeom prst="rect">
            <a:avLst/>
          </a:prstGeom>
        </p:spPr>
      </p:pic>
    </p:spTree>
    <p:extLst>
      <p:ext uri="{BB962C8B-B14F-4D97-AF65-F5344CB8AC3E}">
        <p14:creationId xmlns:p14="http://schemas.microsoft.com/office/powerpoint/2010/main" val="125196392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25</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Client libraries in multiple languages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Creates HTTP endpoint to expose tracked metrics - </a:t>
            </a:r>
            <a:r>
              <a:rPr lang="en-US" sz="2000" b="1" dirty="0">
                <a:latin typeface="Arial" panose="020B0604020202020204" pitchFamily="34" charset="0"/>
                <a:cs typeface="Arial" panose="020B0604020202020204" pitchFamily="34" charset="0"/>
              </a:rPr>
              <a:t>/metrics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Requires development work to identify which metrics should be tracked and where in the code base the metric collection should be implemented</a:t>
            </a: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Instrumentation of Applications</a:t>
            </a:r>
          </a:p>
        </p:txBody>
      </p:sp>
      <p:pic>
        <p:nvPicPr>
          <p:cNvPr id="2" name="Picture 1">
            <a:extLst>
              <a:ext uri="{FF2B5EF4-FFF2-40B4-BE49-F238E27FC236}">
                <a16:creationId xmlns:a16="http://schemas.microsoft.com/office/drawing/2014/main" id="{40C186A4-87CF-7449-BBC4-1DDE30807B04}"/>
              </a:ext>
            </a:extLst>
          </p:cNvPr>
          <p:cNvPicPr>
            <a:picLocks noChangeAspect="1"/>
          </p:cNvPicPr>
          <p:nvPr/>
        </p:nvPicPr>
        <p:blipFill>
          <a:blip r:embed="rId3"/>
          <a:stretch>
            <a:fillRect/>
          </a:stretch>
        </p:blipFill>
        <p:spPr>
          <a:xfrm>
            <a:off x="1057075" y="3996077"/>
            <a:ext cx="7029849" cy="2300532"/>
          </a:xfrm>
          <a:prstGeom prst="rect">
            <a:avLst/>
          </a:prstGeom>
        </p:spPr>
      </p:pic>
    </p:spTree>
    <p:extLst>
      <p:ext uri="{BB962C8B-B14F-4D97-AF65-F5344CB8AC3E}">
        <p14:creationId xmlns:p14="http://schemas.microsoft.com/office/powerpoint/2010/main" val="66093683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26</a:t>
            </a:fld>
            <a:endParaRPr lang="en-US" dirty="0"/>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Instantiation of Metrics</a:t>
            </a:r>
          </a:p>
        </p:txBody>
      </p:sp>
      <p:pic>
        <p:nvPicPr>
          <p:cNvPr id="2" name="Picture 1">
            <a:extLst>
              <a:ext uri="{FF2B5EF4-FFF2-40B4-BE49-F238E27FC236}">
                <a16:creationId xmlns:a16="http://schemas.microsoft.com/office/drawing/2014/main" id="{9C9F33AD-0400-EC44-932D-A14A0A52B260}"/>
              </a:ext>
            </a:extLst>
          </p:cNvPr>
          <p:cNvPicPr>
            <a:picLocks noChangeAspect="1"/>
          </p:cNvPicPr>
          <p:nvPr/>
        </p:nvPicPr>
        <p:blipFill>
          <a:blip r:embed="rId3"/>
          <a:stretch>
            <a:fillRect/>
          </a:stretch>
        </p:blipFill>
        <p:spPr>
          <a:xfrm>
            <a:off x="423474" y="2041236"/>
            <a:ext cx="8297051" cy="2699328"/>
          </a:xfrm>
          <a:prstGeom prst="rect">
            <a:avLst/>
          </a:prstGeom>
        </p:spPr>
      </p:pic>
    </p:spTree>
    <p:extLst>
      <p:ext uri="{BB962C8B-B14F-4D97-AF65-F5344CB8AC3E}">
        <p14:creationId xmlns:p14="http://schemas.microsoft.com/office/powerpoint/2010/main" val="322401609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27</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Allows batch jobs and short lived services to expose metrics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Acts as a metrics cache</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Lambda Functions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Cronjobs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Written in Go</a:t>
            </a: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Push Gateway</a:t>
            </a:r>
          </a:p>
        </p:txBody>
      </p:sp>
    </p:spTree>
    <p:extLst>
      <p:ext uri="{BB962C8B-B14F-4D97-AF65-F5344CB8AC3E}">
        <p14:creationId xmlns:p14="http://schemas.microsoft.com/office/powerpoint/2010/main" val="39318821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28</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WMI Exporter</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Exports metrics from WMI (Windows Management Instrumentation)</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CPU, Memory, Logical Disk, Network</a:t>
            </a: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Windows specific metrics</a:t>
            </a:r>
            <a:endParaRPr lang="en-US" sz="1600" dirty="0">
              <a:latin typeface="Arial" panose="020B0604020202020204" pitchFamily="34" charset="0"/>
              <a:cs typeface="Arial" panose="020B0604020202020204" pitchFamily="34" charset="0"/>
            </a:endParaRP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.NET Framework metrics</a:t>
            </a: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Windows (wmi)</a:t>
            </a:r>
          </a:p>
        </p:txBody>
      </p:sp>
    </p:spTree>
    <p:extLst>
      <p:ext uri="{BB962C8B-B14F-4D97-AF65-F5344CB8AC3E}">
        <p14:creationId xmlns:p14="http://schemas.microsoft.com/office/powerpoint/2010/main" val="25931868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29</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JMX Exporter</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Exports Java JMX Metrics</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Kafka Exporter</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Exports Kafka Metrics</a:t>
            </a:r>
          </a:p>
          <a:p>
            <a:pPr marL="1371600" lvl="2" indent="-457200">
              <a:spcBef>
                <a:spcPct val="0"/>
              </a:spcBef>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Partitions per topic, current offset, oldest offset, replicas</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Written in Go</a:t>
            </a: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Kafka</a:t>
            </a:r>
          </a:p>
        </p:txBody>
      </p:sp>
    </p:spTree>
    <p:extLst>
      <p:ext uri="{BB962C8B-B14F-4D97-AF65-F5344CB8AC3E}">
        <p14:creationId xmlns:p14="http://schemas.microsoft.com/office/powerpoint/2010/main" val="2446585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CD09C6-5D72-8B46-BEE0-8B9918F384A3}"/>
              </a:ext>
            </a:extLst>
          </p:cNvPr>
          <p:cNvSpPr>
            <a:spLocks noGrp="1"/>
          </p:cNvSpPr>
          <p:nvPr>
            <p:ph type="sldNum" sz="quarter" idx="12"/>
          </p:nvPr>
        </p:nvSpPr>
        <p:spPr/>
        <p:txBody>
          <a:bodyPr/>
          <a:lstStyle/>
          <a:p>
            <a:fld id="{8176096D-8E22-43ED-896B-9FB62085826A}" type="slidenum">
              <a:rPr lang="en-US" smtClean="0"/>
              <a:pPr/>
              <a:t>3</a:t>
            </a:fld>
            <a:endParaRPr lang="en-US"/>
          </a:p>
        </p:txBody>
      </p:sp>
      <p:pic>
        <p:nvPicPr>
          <p:cNvPr id="6" name="Picture 5">
            <a:extLst>
              <a:ext uri="{FF2B5EF4-FFF2-40B4-BE49-F238E27FC236}">
                <a16:creationId xmlns:a16="http://schemas.microsoft.com/office/drawing/2014/main" id="{169C96D9-3D56-574C-B7E2-9E1811D4E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1" y="1561352"/>
            <a:ext cx="3334871" cy="3334871"/>
          </a:xfrm>
          <a:prstGeom prst="rect">
            <a:avLst/>
          </a:prstGeom>
        </p:spPr>
      </p:pic>
      <p:pic>
        <p:nvPicPr>
          <p:cNvPr id="8" name="Picture 7">
            <a:extLst>
              <a:ext uri="{FF2B5EF4-FFF2-40B4-BE49-F238E27FC236}">
                <a16:creationId xmlns:a16="http://schemas.microsoft.com/office/drawing/2014/main" id="{4AF7020A-B9CB-C049-B917-2B5B02A76F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2050" y="1561352"/>
            <a:ext cx="3334871" cy="3334871"/>
          </a:xfrm>
          <a:prstGeom prst="rect">
            <a:avLst/>
          </a:prstGeom>
        </p:spPr>
      </p:pic>
      <p:sp>
        <p:nvSpPr>
          <p:cNvPr id="13" name="TextBox 12">
            <a:extLst>
              <a:ext uri="{FF2B5EF4-FFF2-40B4-BE49-F238E27FC236}">
                <a16:creationId xmlns:a16="http://schemas.microsoft.com/office/drawing/2014/main" id="{9115878B-5180-5C46-9F63-1BF945D609C2}"/>
              </a:ext>
            </a:extLst>
          </p:cNvPr>
          <p:cNvSpPr txBox="1"/>
          <p:nvPr/>
        </p:nvSpPr>
        <p:spPr>
          <a:xfrm>
            <a:off x="345225" y="4997389"/>
            <a:ext cx="3653902" cy="1446550"/>
          </a:xfrm>
          <a:prstGeom prst="rect">
            <a:avLst/>
          </a:prstGeom>
          <a:noFill/>
        </p:spPr>
        <p:txBody>
          <a:bodyPr wrap="square" rtlCol="0">
            <a:spAutoFit/>
          </a:bodyPr>
          <a:lstStyle/>
          <a:p>
            <a:pPr algn="ctr"/>
            <a:r>
              <a:rPr lang="en-US" dirty="0">
                <a:solidFill>
                  <a:schemeClr val="bg1"/>
                </a:solidFill>
                <a:latin typeface="+mj-lt"/>
                <a:cs typeface="Calibri" panose="020F0502020204030204" pitchFamily="34" charset="0"/>
              </a:rPr>
              <a:t>Infrastructure Engineer @ </a:t>
            </a:r>
            <a:r>
              <a:rPr lang="en-US" dirty="0" err="1">
                <a:solidFill>
                  <a:schemeClr val="bg1"/>
                </a:solidFill>
                <a:latin typeface="+mj-lt"/>
                <a:cs typeface="Calibri" panose="020F0502020204030204" pitchFamily="34" charset="0"/>
              </a:rPr>
              <a:t>NaviStone</a:t>
            </a:r>
            <a:endParaRPr lang="en-US" dirty="0">
              <a:solidFill>
                <a:schemeClr val="bg1"/>
              </a:solidFill>
              <a:latin typeface="+mj-lt"/>
              <a:cs typeface="Calibri" panose="020F0502020204030204" pitchFamily="34" charset="0"/>
            </a:endParaRPr>
          </a:p>
          <a:p>
            <a:endParaRPr lang="en-US" sz="1400" dirty="0">
              <a:solidFill>
                <a:schemeClr val="bg1"/>
              </a:solidFill>
              <a:cs typeface="Calibri" panose="020F0502020204030204" pitchFamily="34" charset="0"/>
            </a:endParaRPr>
          </a:p>
          <a:p>
            <a:r>
              <a:rPr lang="en-US" sz="1400" dirty="0">
                <a:solidFill>
                  <a:schemeClr val="bg1"/>
                </a:solidFill>
                <a:cs typeface="Calibri" panose="020F0502020204030204" pitchFamily="34" charset="0"/>
              </a:rPr>
              <a:t>	LinkedIn: kherner</a:t>
            </a:r>
          </a:p>
          <a:p>
            <a:r>
              <a:rPr lang="en-US" sz="1400" dirty="0">
                <a:solidFill>
                  <a:schemeClr val="bg1"/>
                </a:solidFill>
                <a:cs typeface="Calibri" panose="020F0502020204030204" pitchFamily="34" charset="0"/>
              </a:rPr>
              <a:t>	Twitter: @kenXengineering</a:t>
            </a:r>
          </a:p>
          <a:p>
            <a:endParaRPr lang="en-US" sz="1400" dirty="0">
              <a:solidFill>
                <a:schemeClr val="bg1"/>
              </a:solidFill>
              <a:cs typeface="Calibri" panose="020F0502020204030204" pitchFamily="34" charset="0"/>
            </a:endParaRPr>
          </a:p>
          <a:p>
            <a:endParaRPr lang="en-US" sz="1400" dirty="0">
              <a:solidFill>
                <a:schemeClr val="bg1"/>
              </a:solidFill>
              <a:cs typeface="Calibri" panose="020F0502020204030204" pitchFamily="34" charset="0"/>
            </a:endParaRPr>
          </a:p>
        </p:txBody>
      </p:sp>
      <p:sp>
        <p:nvSpPr>
          <p:cNvPr id="9" name="TextBox 8">
            <a:extLst>
              <a:ext uri="{FF2B5EF4-FFF2-40B4-BE49-F238E27FC236}">
                <a16:creationId xmlns:a16="http://schemas.microsoft.com/office/drawing/2014/main" id="{CA7C3286-42DB-C34B-81E4-1FD2C9237E5F}"/>
              </a:ext>
            </a:extLst>
          </p:cNvPr>
          <p:cNvSpPr txBox="1"/>
          <p:nvPr/>
        </p:nvSpPr>
        <p:spPr>
          <a:xfrm>
            <a:off x="5032534" y="4997389"/>
            <a:ext cx="3653902" cy="1077218"/>
          </a:xfrm>
          <a:prstGeom prst="rect">
            <a:avLst/>
          </a:prstGeom>
          <a:noFill/>
        </p:spPr>
        <p:txBody>
          <a:bodyPr wrap="square" rtlCol="0">
            <a:spAutoFit/>
          </a:bodyPr>
          <a:lstStyle/>
          <a:p>
            <a:pPr algn="ctr"/>
            <a:r>
              <a:rPr lang="en-US" dirty="0">
                <a:solidFill>
                  <a:schemeClr val="bg1"/>
                </a:solidFill>
                <a:latin typeface="+mj-lt"/>
                <a:cs typeface="Calibri" panose="020F0502020204030204" pitchFamily="34" charset="0"/>
              </a:rPr>
              <a:t>VP of Engineering @ </a:t>
            </a:r>
            <a:r>
              <a:rPr lang="en-US" dirty="0" err="1">
                <a:solidFill>
                  <a:schemeClr val="bg1"/>
                </a:solidFill>
                <a:latin typeface="+mj-lt"/>
                <a:cs typeface="Calibri" panose="020F0502020204030204" pitchFamily="34" charset="0"/>
              </a:rPr>
              <a:t>NaviStone</a:t>
            </a:r>
            <a:endParaRPr lang="en-US" dirty="0">
              <a:solidFill>
                <a:schemeClr val="bg1"/>
              </a:solidFill>
              <a:latin typeface="+mj-lt"/>
              <a:cs typeface="Calibri" panose="020F0502020204030204" pitchFamily="34" charset="0"/>
            </a:endParaRPr>
          </a:p>
          <a:p>
            <a:pPr algn="ctr"/>
            <a:endParaRPr lang="en-US" dirty="0">
              <a:solidFill>
                <a:schemeClr val="bg1"/>
              </a:solidFill>
              <a:latin typeface="+mj-lt"/>
              <a:cs typeface="Calibri" panose="020F0502020204030204" pitchFamily="34" charset="0"/>
            </a:endParaRPr>
          </a:p>
          <a:p>
            <a:r>
              <a:rPr lang="en-US" sz="1400" dirty="0">
                <a:solidFill>
                  <a:schemeClr val="bg1"/>
                </a:solidFill>
                <a:latin typeface="+mj-lt"/>
                <a:cs typeface="Calibri" panose="020F0502020204030204" pitchFamily="34" charset="0"/>
              </a:rPr>
              <a:t>	LinkedIn: abrongersma</a:t>
            </a:r>
          </a:p>
          <a:p>
            <a:r>
              <a:rPr lang="en-US" sz="1400" dirty="0">
                <a:solidFill>
                  <a:schemeClr val="bg1"/>
                </a:solidFill>
                <a:latin typeface="+mj-lt"/>
                <a:cs typeface="Calibri" panose="020F0502020204030204" pitchFamily="34" charset="0"/>
              </a:rPr>
              <a:t>	Twitter: @abrongersma</a:t>
            </a:r>
          </a:p>
        </p:txBody>
      </p:sp>
      <p:pic>
        <p:nvPicPr>
          <p:cNvPr id="10" name="Picture 9">
            <a:extLst>
              <a:ext uri="{FF2B5EF4-FFF2-40B4-BE49-F238E27FC236}">
                <a16:creationId xmlns:a16="http://schemas.microsoft.com/office/drawing/2014/main" id="{814D842D-D480-5F4B-B54E-7E133287ABA1}"/>
              </a:ext>
            </a:extLst>
          </p:cNvPr>
          <p:cNvPicPr>
            <a:picLocks noChangeAspect="1"/>
          </p:cNvPicPr>
          <p:nvPr/>
        </p:nvPicPr>
        <p:blipFill>
          <a:blip r:embed="rId5"/>
          <a:stretch>
            <a:fillRect/>
          </a:stretch>
        </p:blipFill>
        <p:spPr>
          <a:xfrm>
            <a:off x="345225" y="355812"/>
            <a:ext cx="3710835" cy="621218"/>
          </a:xfrm>
          <a:prstGeom prst="rect">
            <a:avLst/>
          </a:prstGeom>
        </p:spPr>
      </p:pic>
    </p:spTree>
    <p:extLst>
      <p:ext uri="{BB962C8B-B14F-4D97-AF65-F5344CB8AC3E}">
        <p14:creationId xmlns:p14="http://schemas.microsoft.com/office/powerpoint/2010/main" val="40363872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Prometheus in Production</a:t>
            </a:r>
          </a:p>
        </p:txBody>
      </p:sp>
    </p:spTree>
    <p:extLst>
      <p:ext uri="{BB962C8B-B14F-4D97-AF65-F5344CB8AC3E}">
        <p14:creationId xmlns:p14="http://schemas.microsoft.com/office/powerpoint/2010/main" val="35982527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31</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Kubernetes and Prometheus are part of the CNCF</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Reduced risk of product adoption</a:t>
            </a:r>
            <a:endParaRPr lang="en-US" sz="1600" dirty="0">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Conferences, training and support for project maintainers</a:t>
            </a:r>
            <a:endParaRPr lang="en-US" sz="2000" dirty="0">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Both development teams are working together to replace current Kubernetes metrics system (heapster) with kube-state-metrics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hlinkClick r:id="rId3"/>
              </a:rPr>
              <a:t>https://www.cncf.io/projects/</a:t>
            </a:r>
            <a:endParaRPr lang="en-US" sz="2000" dirty="0">
              <a:latin typeface="Arial" panose="020B0604020202020204" pitchFamily="34" charset="0"/>
              <a:cs typeface="Arial" panose="020B0604020202020204" pitchFamily="34" charset="0"/>
            </a:endParaRPr>
          </a:p>
          <a:p>
            <a:pPr marL="1371600" lvl="2"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Co</a:t>
            </a:r>
            <a:r>
              <a:rPr lang="en-US" sz="2000" dirty="0">
                <a:latin typeface="Arial" panose="020B0604020202020204" pitchFamily="34" charset="0"/>
                <a:cs typeface="Arial" panose="020B0604020202020204" pitchFamily="34" charset="0"/>
              </a:rPr>
              <a:t>reDNS, OpenTracing, etcd, NATS</a:t>
            </a:r>
            <a:endParaRPr lang="en-US" sz="20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Stewardship</a:t>
            </a:r>
          </a:p>
        </p:txBody>
      </p:sp>
    </p:spTree>
    <p:extLst>
      <p:ext uri="{BB962C8B-B14F-4D97-AF65-F5344CB8AC3E}">
        <p14:creationId xmlns:p14="http://schemas.microsoft.com/office/powerpoint/2010/main" val="26631997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32</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Ingestion</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node-exporter, netdata, wmi-exporter (for Windows), backbox-exporter, push-gateway</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Client Libraries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JMX-exporter (Java, Kafka, Cassandra)</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Remote Endpoints and Storage</a:t>
            </a:r>
          </a:p>
          <a:p>
            <a:pPr marL="914400" lvl="1" indent="-457200">
              <a:spcBef>
                <a:spcPct val="0"/>
              </a:spcBef>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Remote Write and Remote Read</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InfluxDB, Postgres/TimescaleDB, Splunk, etc...</a:t>
            </a: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Integrations</a:t>
            </a:r>
          </a:p>
        </p:txBody>
      </p:sp>
    </p:spTree>
    <p:extLst>
      <p:ext uri="{BB962C8B-B14F-4D97-AF65-F5344CB8AC3E}">
        <p14:creationId xmlns:p14="http://schemas.microsoft.com/office/powerpoint/2010/main" val="3493646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33</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Prometheus Alertmanager</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Alerts are created by Prometheus, handled by Alertmanager</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Built in support for clients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Email, PagerDuty, Slack, </a:t>
            </a:r>
            <a:r>
              <a:rPr lang="en-US" sz="1600" dirty="0" err="1">
                <a:latin typeface="Arial" panose="020B0604020202020204" pitchFamily="34" charset="0"/>
                <a:cs typeface="Arial" panose="020B0604020202020204" pitchFamily="34" charset="0"/>
              </a:rPr>
              <a:t>VictorOps</a:t>
            </a:r>
            <a:endParaRPr lang="en-US" sz="1600" dirty="0">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Supports custom Webhooks</a:t>
            </a: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Alerting</a:t>
            </a:r>
          </a:p>
        </p:txBody>
      </p:sp>
    </p:spTree>
    <p:extLst>
      <p:ext uri="{BB962C8B-B14F-4D97-AF65-F5344CB8AC3E}">
        <p14:creationId xmlns:p14="http://schemas.microsoft.com/office/powerpoint/2010/main" val="208590991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Alerting Rules</a:t>
            </a:r>
          </a:p>
        </p:txBody>
      </p:sp>
      <p:sp>
        <p:nvSpPr>
          <p:cNvPr id="3" name="Title 1">
            <a:extLst>
              <a:ext uri="{FF2B5EF4-FFF2-40B4-BE49-F238E27FC236}">
                <a16:creationId xmlns:a16="http://schemas.microsoft.com/office/drawing/2014/main" id="{A75339DE-095E-4A74-A42C-1B3FD1A1BAC0}"/>
              </a:ext>
            </a:extLst>
          </p:cNvPr>
          <p:cNvSpPr txBox="1">
            <a:spLocks/>
          </p:cNvSpPr>
          <p:nvPr/>
        </p:nvSpPr>
        <p:spPr>
          <a:xfrm>
            <a:off x="520239" y="1557926"/>
            <a:ext cx="8474035"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Define alert conditions based on PromQL Expression</a:t>
            </a:r>
            <a:endParaRPr lang="en-US" sz="2400" b="1"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lvl="2">
              <a:spcAft>
                <a:spcPts val="1200"/>
              </a:spcAft>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pic>
        <p:nvPicPr>
          <p:cNvPr id="6" name="Picture 5">
            <a:extLst>
              <a:ext uri="{FF2B5EF4-FFF2-40B4-BE49-F238E27FC236}">
                <a16:creationId xmlns:a16="http://schemas.microsoft.com/office/drawing/2014/main" id="{EB6844B5-241B-44E4-9FBA-4E3AC6C121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089" y="2299793"/>
            <a:ext cx="7451821" cy="3341680"/>
          </a:xfrm>
          <a:prstGeom prst="rect">
            <a:avLst/>
          </a:prstGeom>
        </p:spPr>
      </p:pic>
    </p:spTree>
    <p:extLst>
      <p:ext uri="{BB962C8B-B14F-4D97-AF65-F5344CB8AC3E}">
        <p14:creationId xmlns:p14="http://schemas.microsoft.com/office/powerpoint/2010/main" val="24124564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35</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Grafana </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Beautiful Dashboards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Display data from Prometheus, InfluxDB, Elasticsearch</a:t>
            </a:r>
            <a:endParaRPr lang="en-US" sz="2000" dirty="0">
              <a:solidFill>
                <a:schemeClr val="tx1"/>
              </a:solidFill>
              <a:latin typeface="Arial" panose="020B0604020202020204" pitchFamily="34" charset="0"/>
              <a:cs typeface="Arial" panose="020B0604020202020204" pitchFamily="34" charset="0"/>
            </a:endParaRP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Used to continually monitor our Ingestion API</a:t>
            </a: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Dashboard</a:t>
            </a:r>
          </a:p>
        </p:txBody>
      </p:sp>
    </p:spTree>
    <p:extLst>
      <p:ext uri="{BB962C8B-B14F-4D97-AF65-F5344CB8AC3E}">
        <p14:creationId xmlns:p14="http://schemas.microsoft.com/office/powerpoint/2010/main" val="41800843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36</a:t>
            </a:fld>
            <a:endParaRPr lang="en-US" dirty="0"/>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Dashboard</a:t>
            </a:r>
          </a:p>
        </p:txBody>
      </p:sp>
      <p:pic>
        <p:nvPicPr>
          <p:cNvPr id="5" name="Picture 4">
            <a:extLst>
              <a:ext uri="{FF2B5EF4-FFF2-40B4-BE49-F238E27FC236}">
                <a16:creationId xmlns:a16="http://schemas.microsoft.com/office/drawing/2014/main" id="{14348343-F3AD-4E57-AEDD-F3E60A73C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80" y="1416907"/>
            <a:ext cx="8644040" cy="4606375"/>
          </a:xfrm>
          <a:prstGeom prst="rect">
            <a:avLst/>
          </a:prstGeom>
        </p:spPr>
      </p:pic>
    </p:spTree>
    <p:extLst>
      <p:ext uri="{BB962C8B-B14F-4D97-AF65-F5344CB8AC3E}">
        <p14:creationId xmlns:p14="http://schemas.microsoft.com/office/powerpoint/2010/main" val="62584025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37</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Shard by environment</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Production, Staging, Development</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Shard by workload</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Database, Backend, API</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Duplication</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Multiple Prometheus servers monitor the same service</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Change frequency of pull, data retention period</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Federation</a:t>
            </a:r>
          </a:p>
          <a:p>
            <a:pPr marL="457200" indent="-457200">
              <a:lnSpc>
                <a:spcPct val="100000"/>
              </a:lnSpc>
              <a:spcAft>
                <a:spcPts val="1200"/>
              </a:spcAft>
              <a:buFont typeface="Arial" panose="020B0604020202020204" pitchFamily="34" charset="0"/>
              <a:buChar char="•"/>
            </a:pPr>
            <a:r>
              <a:rPr lang="en-US" sz="2400" dirty="0" err="1">
                <a:solidFill>
                  <a:schemeClr val="tx1"/>
                </a:solidFill>
                <a:latin typeface="Arial" panose="020B0604020202020204" pitchFamily="34" charset="0"/>
                <a:cs typeface="Arial" panose="020B0604020202020204" pitchFamily="34" charset="0"/>
              </a:rPr>
              <a:t>Thanos</a:t>
            </a:r>
            <a:r>
              <a:rPr lang="en-US" sz="2400" dirty="0">
                <a:solidFill>
                  <a:schemeClr val="tx1"/>
                </a:solidFill>
                <a:latin typeface="Arial" panose="020B0604020202020204" pitchFamily="34" charset="0"/>
                <a:cs typeface="Arial" panose="020B0604020202020204" pitchFamily="34" charset="0"/>
              </a:rPr>
              <a:t> – 3</a:t>
            </a:r>
            <a:r>
              <a:rPr lang="en-US" sz="2400" baseline="30000" dirty="0">
                <a:solidFill>
                  <a:schemeClr val="tx1"/>
                </a:solidFill>
                <a:latin typeface="Arial" panose="020B0604020202020204" pitchFamily="34" charset="0"/>
                <a:cs typeface="Arial" panose="020B0604020202020204" pitchFamily="34" charset="0"/>
              </a:rPr>
              <a:t>rd</a:t>
            </a:r>
            <a:r>
              <a:rPr lang="en-US" sz="2400" dirty="0">
                <a:solidFill>
                  <a:schemeClr val="tx1"/>
                </a:solidFill>
                <a:latin typeface="Arial" panose="020B0604020202020204" pitchFamily="34" charset="0"/>
                <a:cs typeface="Arial" panose="020B0604020202020204" pitchFamily="34" charset="0"/>
              </a:rPr>
              <a:t> party</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 https://</a:t>
            </a:r>
            <a:r>
              <a:rPr lang="en-US" sz="2000" dirty="0" err="1">
                <a:latin typeface="Arial" panose="020B0604020202020204" pitchFamily="34" charset="0"/>
                <a:cs typeface="Arial" panose="020B0604020202020204" pitchFamily="34" charset="0"/>
              </a:rPr>
              <a:t>github.com</a:t>
            </a:r>
            <a:r>
              <a:rPr lang="en-US" sz="2000" dirty="0">
                <a:latin typeface="Arial" panose="020B0604020202020204" pitchFamily="34" charset="0"/>
                <a:cs typeface="Arial" panose="020B0604020202020204" pitchFamily="34" charset="0"/>
              </a:rPr>
              <a:t>/improbable-</a:t>
            </a:r>
            <a:r>
              <a:rPr lang="en-US" sz="2000" dirty="0" err="1">
                <a:latin typeface="Arial" panose="020B0604020202020204" pitchFamily="34" charset="0"/>
                <a:cs typeface="Arial" panose="020B0604020202020204" pitchFamily="34" charset="0"/>
              </a:rPr>
              <a:t>eng</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thanos</a:t>
            </a:r>
            <a:endParaRPr lang="en-US" sz="2000" dirty="0">
              <a:latin typeface="Arial" panose="020B0604020202020204" pitchFamily="34" charset="0"/>
              <a:cs typeface="Arial" panose="020B0604020202020204" pitchFamily="34" charset="0"/>
            </a:endParaRPr>
          </a:p>
          <a:p>
            <a:pPr lvl="1">
              <a:spcAft>
                <a:spcPts val="1200"/>
              </a:spcAft>
            </a:pPr>
            <a:endParaRPr lang="en-US" sz="100" dirty="0">
              <a:latin typeface="Arial" panose="020B0604020202020204" pitchFamily="34" charset="0"/>
              <a:cs typeface="Arial" panose="020B0604020202020204" pitchFamily="34" charset="0"/>
            </a:endParaRPr>
          </a:p>
          <a:p>
            <a:pPr lvl="1">
              <a:spcAft>
                <a:spcPts val="1200"/>
              </a:spcAft>
            </a:pPr>
            <a:r>
              <a:rPr lang="en-US" sz="100" dirty="0">
                <a:solidFill>
                  <a:schemeClr val="tx1"/>
                </a:solidFill>
                <a:latin typeface="Arial" panose="020B0604020202020204" pitchFamily="34" charset="0"/>
                <a:cs typeface="Arial" panose="020B0604020202020204" pitchFamily="34" charset="0"/>
              </a:rPr>
              <a:t> </a:t>
            </a:r>
          </a:p>
          <a:p>
            <a:pPr marL="914400" lvl="1" indent="-457200">
              <a:spcAft>
                <a:spcPts val="1200"/>
              </a:spcAft>
              <a:buFont typeface="Courier New" panose="02070309020205020404" pitchFamily="49" charset="0"/>
              <a:buChar char="o"/>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High Availability Strategies</a:t>
            </a:r>
          </a:p>
        </p:txBody>
      </p:sp>
    </p:spTree>
    <p:extLst>
      <p:ext uri="{BB962C8B-B14F-4D97-AF65-F5344CB8AC3E}">
        <p14:creationId xmlns:p14="http://schemas.microsoft.com/office/powerpoint/2010/main" val="297132622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38</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Allows Prometheus to scrape time series from another Prometheus server</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Hierarchical Federation</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Useful for scaling environments with multiple datacenters.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Federation resembles a tree with higher level Prometheus servers collecting aggregated data from subordinated servers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Cross-service Federation</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One server may scrape instance level metrics, while another one scrapes service metrics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Root server can scrape the instance and service servers, aggregating data into one location</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Setup alerting in one location </a:t>
            </a: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Federation</a:t>
            </a:r>
          </a:p>
        </p:txBody>
      </p:sp>
    </p:spTree>
    <p:extLst>
      <p:ext uri="{BB962C8B-B14F-4D97-AF65-F5344CB8AC3E}">
        <p14:creationId xmlns:p14="http://schemas.microsoft.com/office/powerpoint/2010/main" val="15148020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AA0223-D466-41B5-8F3B-6382C1AECB16}"/>
              </a:ext>
            </a:extLst>
          </p:cNvPr>
          <p:cNvSpPr>
            <a:spLocks noGrp="1"/>
          </p:cNvSpPr>
          <p:nvPr>
            <p:ph type="sldNum" sz="quarter" idx="12"/>
          </p:nvPr>
        </p:nvSpPr>
        <p:spPr/>
        <p:txBody>
          <a:bodyPr/>
          <a:lstStyle/>
          <a:p>
            <a:fld id="{8176096D-8E22-43ED-896B-9FB62085826A}" type="slidenum">
              <a:rPr lang="en-US" smtClean="0"/>
              <a:t>39</a:t>
            </a:fld>
            <a:endParaRPr lang="en-US" dirty="0"/>
          </a:p>
        </p:txBody>
      </p:sp>
      <p:sp>
        <p:nvSpPr>
          <p:cNvPr id="5" name="Title 4">
            <a:extLst>
              <a:ext uri="{FF2B5EF4-FFF2-40B4-BE49-F238E27FC236}">
                <a16:creationId xmlns:a16="http://schemas.microsoft.com/office/drawing/2014/main" id="{46ED5989-357B-4692-A1A2-6E086DF7BFFA}"/>
              </a:ext>
            </a:extLst>
          </p:cNvPr>
          <p:cNvSpPr txBox="1">
            <a:spLocks/>
          </p:cNvSpPr>
          <p:nvPr/>
        </p:nvSpPr>
        <p:spPr>
          <a:xfrm>
            <a:off x="628650" y="365126"/>
            <a:ext cx="7886700" cy="1325563"/>
          </a:xfrm>
          <a:prstGeom prst="rect">
            <a:avLst/>
          </a:prstGeom>
        </p:spPr>
        <p:txBody>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endParaRPr lang="en-US" dirty="0"/>
          </a:p>
          <a:p>
            <a:r>
              <a:rPr lang="en-US" sz="3200" dirty="0"/>
              <a:t>Prometheus + Kubernetes =  ♥</a:t>
            </a:r>
          </a:p>
        </p:txBody>
      </p:sp>
    </p:spTree>
    <p:extLst>
      <p:ext uri="{BB962C8B-B14F-4D97-AF65-F5344CB8AC3E}">
        <p14:creationId xmlns:p14="http://schemas.microsoft.com/office/powerpoint/2010/main" val="150282968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740E-1D8B-416B-8D5B-0257DC54606F}"/>
              </a:ext>
            </a:extLst>
          </p:cNvPr>
          <p:cNvSpPr>
            <a:spLocks noGrp="1"/>
          </p:cNvSpPr>
          <p:nvPr>
            <p:ph type="title"/>
          </p:nvPr>
        </p:nvSpPr>
        <p:spPr>
          <a:xfrm>
            <a:off x="528595" y="761880"/>
            <a:ext cx="6940917" cy="994172"/>
          </a:xfrm>
        </p:spPr>
        <p:txBody>
          <a:bodyPr>
            <a:normAutofit/>
          </a:bodyPr>
          <a:lstStyle/>
          <a:p>
            <a:r>
              <a:rPr lang="en-US" sz="3200">
                <a:solidFill>
                  <a:srgbClr val="EC7016"/>
                </a:solidFill>
                <a:latin typeface="Sanchez Regular" panose="02000000000000000000"/>
              </a:rPr>
              <a:t>What we do at </a:t>
            </a:r>
            <a:r>
              <a:rPr lang="en-US" sz="3200" err="1">
                <a:solidFill>
                  <a:srgbClr val="EC7016"/>
                </a:solidFill>
                <a:latin typeface="Sanchez Regular" panose="02000000000000000000"/>
              </a:rPr>
              <a:t>NaviStone</a:t>
            </a:r>
            <a:r>
              <a:rPr lang="en-US" sz="3200">
                <a:solidFill>
                  <a:srgbClr val="EC7016"/>
                </a:solidFill>
                <a:latin typeface="Sanchez Regular" panose="02000000000000000000"/>
              </a:rPr>
              <a:t> </a:t>
            </a:r>
            <a:br>
              <a:rPr lang="en-US" sz="3200">
                <a:solidFill>
                  <a:schemeClr val="accent2"/>
                </a:solidFill>
                <a:latin typeface="Sanchez Regular" panose="02000000000000000000"/>
              </a:rPr>
            </a:br>
            <a:endParaRPr lang="en-US" sz="2400" i="1">
              <a:solidFill>
                <a:srgbClr val="58585A"/>
              </a:solidFill>
              <a:latin typeface="Sanchez Regular" panose="02000000000000000000"/>
            </a:endParaRPr>
          </a:p>
        </p:txBody>
      </p:sp>
      <p:sp>
        <p:nvSpPr>
          <p:cNvPr id="37" name="TextBox 36">
            <a:extLst>
              <a:ext uri="{FF2B5EF4-FFF2-40B4-BE49-F238E27FC236}">
                <a16:creationId xmlns:a16="http://schemas.microsoft.com/office/drawing/2014/main" id="{6E4965E8-5763-42A0-A9F7-523F49489E1E}"/>
              </a:ext>
            </a:extLst>
          </p:cNvPr>
          <p:cNvSpPr txBox="1"/>
          <p:nvPr/>
        </p:nvSpPr>
        <p:spPr>
          <a:xfrm>
            <a:off x="3660784" y="5021275"/>
            <a:ext cx="1881154"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585A"/>
                </a:solidFill>
                <a:effectLst/>
                <a:uLnTx/>
                <a:uFillTx/>
                <a:latin typeface="Sanchez Regular" panose="02000000000000000000"/>
                <a:ea typeface="+mn-ea"/>
                <a:cs typeface="Arial" panose="020B0604020202020204" pitchFamily="34" charset="0"/>
              </a:rPr>
              <a:t>Match</a:t>
            </a:r>
          </a:p>
        </p:txBody>
      </p:sp>
      <p:sp>
        <p:nvSpPr>
          <p:cNvPr id="38" name="TextBox 37">
            <a:extLst>
              <a:ext uri="{FF2B5EF4-FFF2-40B4-BE49-F238E27FC236}">
                <a16:creationId xmlns:a16="http://schemas.microsoft.com/office/drawing/2014/main" id="{B53BD98A-CD35-41BA-8352-7F2EA60833EC}"/>
              </a:ext>
            </a:extLst>
          </p:cNvPr>
          <p:cNvSpPr txBox="1"/>
          <p:nvPr/>
        </p:nvSpPr>
        <p:spPr>
          <a:xfrm>
            <a:off x="763251" y="5021275"/>
            <a:ext cx="207976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585A"/>
                </a:solidFill>
                <a:effectLst/>
                <a:uLnTx/>
                <a:uFillTx/>
                <a:latin typeface="Sanchez Regular" panose="02000000000000000000"/>
                <a:ea typeface="+mn-ea"/>
                <a:cs typeface="Arial" panose="020B0604020202020204" pitchFamily="34" charset="0"/>
              </a:rPr>
              <a:t>Collect &amp; Model</a:t>
            </a:r>
          </a:p>
        </p:txBody>
      </p:sp>
      <p:sp>
        <p:nvSpPr>
          <p:cNvPr id="39" name="TextBox 38">
            <a:extLst>
              <a:ext uri="{FF2B5EF4-FFF2-40B4-BE49-F238E27FC236}">
                <a16:creationId xmlns:a16="http://schemas.microsoft.com/office/drawing/2014/main" id="{C8A327D3-A24E-4602-9B96-FFBFA8FF9763}"/>
              </a:ext>
            </a:extLst>
          </p:cNvPr>
          <p:cNvSpPr txBox="1"/>
          <p:nvPr/>
        </p:nvSpPr>
        <p:spPr>
          <a:xfrm>
            <a:off x="6811145" y="5021275"/>
            <a:ext cx="78009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8585A"/>
                </a:solidFill>
                <a:effectLst/>
                <a:uLnTx/>
                <a:uFillTx/>
                <a:latin typeface="Sanchez Regular" panose="02000000000000000000"/>
                <a:ea typeface="+mn-ea"/>
                <a:cs typeface="Arial" panose="020B0604020202020204" pitchFamily="34" charset="0"/>
              </a:rPr>
              <a:t>Mail</a:t>
            </a:r>
          </a:p>
        </p:txBody>
      </p:sp>
      <p:sp>
        <p:nvSpPr>
          <p:cNvPr id="40" name="TextBox 39">
            <a:extLst>
              <a:ext uri="{FF2B5EF4-FFF2-40B4-BE49-F238E27FC236}">
                <a16:creationId xmlns:a16="http://schemas.microsoft.com/office/drawing/2014/main" id="{EEB9B3C4-8489-43A0-8758-D42748776FBF}"/>
              </a:ext>
            </a:extLst>
          </p:cNvPr>
          <p:cNvSpPr txBox="1"/>
          <p:nvPr/>
        </p:nvSpPr>
        <p:spPr>
          <a:xfrm>
            <a:off x="3483709" y="5379293"/>
            <a:ext cx="2303644"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rPr>
              <a:t>Connect the unknown site browsers to postal name/address.</a:t>
            </a:r>
          </a:p>
        </p:txBody>
      </p:sp>
      <p:sp>
        <p:nvSpPr>
          <p:cNvPr id="45" name="Arrow: Chevron 44">
            <a:extLst>
              <a:ext uri="{FF2B5EF4-FFF2-40B4-BE49-F238E27FC236}">
                <a16:creationId xmlns:a16="http://schemas.microsoft.com/office/drawing/2014/main" id="{EB8E84DC-0F5F-41E3-B74A-B369AF09DE05}"/>
              </a:ext>
            </a:extLst>
          </p:cNvPr>
          <p:cNvSpPr/>
          <p:nvPr/>
        </p:nvSpPr>
        <p:spPr>
          <a:xfrm>
            <a:off x="3172307" y="3740377"/>
            <a:ext cx="311402" cy="195318"/>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3DCAF9C4-7033-437A-B0B0-8F1794FEB631}"/>
              </a:ext>
            </a:extLst>
          </p:cNvPr>
          <p:cNvSpPr txBox="1"/>
          <p:nvPr/>
        </p:nvSpPr>
        <p:spPr>
          <a:xfrm>
            <a:off x="528595" y="5379293"/>
            <a:ext cx="2639847" cy="95410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rPr>
              <a:t>Collect browsing data and use statistical modeling, analytics &amp; scoring to determine propensity to convert.</a:t>
            </a:r>
          </a:p>
        </p:txBody>
      </p:sp>
      <p:sp>
        <p:nvSpPr>
          <p:cNvPr id="48" name="TextBox 47">
            <a:extLst>
              <a:ext uri="{FF2B5EF4-FFF2-40B4-BE49-F238E27FC236}">
                <a16:creationId xmlns:a16="http://schemas.microsoft.com/office/drawing/2014/main" id="{FC248FB7-234D-4F40-B126-60C854606570}"/>
              </a:ext>
            </a:extLst>
          </p:cNvPr>
          <p:cNvSpPr txBox="1"/>
          <p:nvPr/>
        </p:nvSpPr>
        <p:spPr>
          <a:xfrm>
            <a:off x="5875678" y="5379293"/>
            <a:ext cx="294465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8585A"/>
                </a:solidFill>
                <a:effectLst/>
                <a:uLnTx/>
                <a:uFillTx/>
                <a:latin typeface="Arial" panose="020B0604020202020204" pitchFamily="34" charset="0"/>
                <a:ea typeface="+mn-ea"/>
                <a:cs typeface="Arial" panose="020B0604020202020204" pitchFamily="34" charset="0"/>
              </a:rPr>
              <a:t>Audiences delivered for turnkey postcard, in home within 48 hours or campaign mailings</a:t>
            </a:r>
          </a:p>
        </p:txBody>
      </p:sp>
      <p:grpSp>
        <p:nvGrpSpPr>
          <p:cNvPr id="10" name="Group 9">
            <a:extLst>
              <a:ext uri="{FF2B5EF4-FFF2-40B4-BE49-F238E27FC236}">
                <a16:creationId xmlns:a16="http://schemas.microsoft.com/office/drawing/2014/main" id="{BF3D12A2-5736-4E7A-8230-207CC87D87AD}"/>
              </a:ext>
            </a:extLst>
          </p:cNvPr>
          <p:cNvGrpSpPr/>
          <p:nvPr/>
        </p:nvGrpSpPr>
        <p:grpSpPr>
          <a:xfrm>
            <a:off x="1501169" y="2155459"/>
            <a:ext cx="5968343" cy="611171"/>
            <a:chOff x="1549432" y="2247900"/>
            <a:chExt cx="5968343" cy="611171"/>
          </a:xfrm>
        </p:grpSpPr>
        <p:sp>
          <p:nvSpPr>
            <p:cNvPr id="49" name="Oval 48">
              <a:extLst>
                <a:ext uri="{FF2B5EF4-FFF2-40B4-BE49-F238E27FC236}">
                  <a16:creationId xmlns:a16="http://schemas.microsoft.com/office/drawing/2014/main" id="{91D90D00-75A7-48B1-9FDA-BBAFD111B1E2}"/>
                </a:ext>
              </a:extLst>
            </p:cNvPr>
            <p:cNvSpPr/>
            <p:nvPr/>
          </p:nvSpPr>
          <p:spPr>
            <a:xfrm>
              <a:off x="1549432" y="2259612"/>
              <a:ext cx="595157" cy="5910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anchez Regular" panose="02000000000000000000" pitchFamily="50" charset="0"/>
                  <a:ea typeface="+mn-ea"/>
                  <a:cs typeface="+mn-cs"/>
                </a:rPr>
                <a:t>1</a:t>
              </a:r>
            </a:p>
          </p:txBody>
        </p:sp>
        <p:sp>
          <p:nvSpPr>
            <p:cNvPr id="50" name="Oval 49">
              <a:extLst>
                <a:ext uri="{FF2B5EF4-FFF2-40B4-BE49-F238E27FC236}">
                  <a16:creationId xmlns:a16="http://schemas.microsoft.com/office/drawing/2014/main" id="{1255ABAE-A82C-4C9B-A425-AC7632EF2583}"/>
                </a:ext>
              </a:extLst>
            </p:cNvPr>
            <p:cNvSpPr/>
            <p:nvPr/>
          </p:nvSpPr>
          <p:spPr>
            <a:xfrm>
              <a:off x="4322259" y="2247900"/>
              <a:ext cx="595157" cy="5910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anchez Regular" panose="02000000000000000000" pitchFamily="50" charset="0"/>
                  <a:ea typeface="+mn-ea"/>
                  <a:cs typeface="+mn-cs"/>
                </a:rPr>
                <a:t>2</a:t>
              </a:r>
            </a:p>
          </p:txBody>
        </p:sp>
        <p:sp>
          <p:nvSpPr>
            <p:cNvPr id="51" name="Oval 50">
              <a:extLst>
                <a:ext uri="{FF2B5EF4-FFF2-40B4-BE49-F238E27FC236}">
                  <a16:creationId xmlns:a16="http://schemas.microsoft.com/office/drawing/2014/main" id="{31088F64-77AD-4AF8-8A3A-B9C83C233529}"/>
                </a:ext>
              </a:extLst>
            </p:cNvPr>
            <p:cNvSpPr/>
            <p:nvPr/>
          </p:nvSpPr>
          <p:spPr>
            <a:xfrm>
              <a:off x="6921551" y="2267972"/>
              <a:ext cx="596224" cy="591099"/>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anchez Regular" panose="02000000000000000000" pitchFamily="50" charset="0"/>
                  <a:ea typeface="+mn-ea"/>
                  <a:cs typeface="+mn-cs"/>
                </a:rPr>
                <a:t>3</a:t>
              </a:r>
            </a:p>
          </p:txBody>
        </p:sp>
      </p:grpSp>
      <p:pic>
        <p:nvPicPr>
          <p:cNvPr id="3" name="Picture 2">
            <a:extLst>
              <a:ext uri="{FF2B5EF4-FFF2-40B4-BE49-F238E27FC236}">
                <a16:creationId xmlns:a16="http://schemas.microsoft.com/office/drawing/2014/main" id="{F7BE50F2-F33B-4313-AFDB-EBDA679A98FF}"/>
              </a:ext>
            </a:extLst>
          </p:cNvPr>
          <p:cNvPicPr>
            <a:picLocks noChangeAspect="1"/>
          </p:cNvPicPr>
          <p:nvPr/>
        </p:nvPicPr>
        <p:blipFill>
          <a:blip r:embed="rId3"/>
          <a:stretch>
            <a:fillRect/>
          </a:stretch>
        </p:blipFill>
        <p:spPr>
          <a:xfrm>
            <a:off x="845152" y="3168741"/>
            <a:ext cx="1915962" cy="1613809"/>
          </a:xfrm>
          <a:prstGeom prst="rect">
            <a:avLst/>
          </a:prstGeom>
        </p:spPr>
      </p:pic>
      <p:grpSp>
        <p:nvGrpSpPr>
          <p:cNvPr id="8" name="Group 7">
            <a:extLst>
              <a:ext uri="{FF2B5EF4-FFF2-40B4-BE49-F238E27FC236}">
                <a16:creationId xmlns:a16="http://schemas.microsoft.com/office/drawing/2014/main" id="{31522544-B4F8-4906-99DD-192CCE2F870F}"/>
              </a:ext>
            </a:extLst>
          </p:cNvPr>
          <p:cNvGrpSpPr/>
          <p:nvPr/>
        </p:nvGrpSpPr>
        <p:grpSpPr>
          <a:xfrm>
            <a:off x="6644315" y="3068683"/>
            <a:ext cx="1407379" cy="1538706"/>
            <a:chOff x="6571011" y="3106786"/>
            <a:chExt cx="1322762" cy="1398867"/>
          </a:xfrm>
        </p:grpSpPr>
        <p:pic>
          <p:nvPicPr>
            <p:cNvPr id="22" name="Picture 21">
              <a:extLst>
                <a:ext uri="{FF2B5EF4-FFF2-40B4-BE49-F238E27FC236}">
                  <a16:creationId xmlns:a16="http://schemas.microsoft.com/office/drawing/2014/main" id="{EAA6F23B-FEA3-4606-968F-F5D80064B228}"/>
                </a:ext>
              </a:extLst>
            </p:cNvPr>
            <p:cNvPicPr>
              <a:picLocks noChangeAspect="1"/>
            </p:cNvPicPr>
            <p:nvPr/>
          </p:nvPicPr>
          <p:blipFill rotWithShape="1">
            <a:blip r:embed="rId4"/>
            <a:srcRect r="72137" b="53705"/>
            <a:stretch/>
          </p:blipFill>
          <p:spPr>
            <a:xfrm>
              <a:off x="6571011" y="3106786"/>
              <a:ext cx="1276596" cy="1190712"/>
            </a:xfrm>
            <a:prstGeom prst="rect">
              <a:avLst/>
            </a:prstGeom>
          </p:spPr>
        </p:pic>
        <p:pic>
          <p:nvPicPr>
            <p:cNvPr id="4" name="Picture 3">
              <a:extLst>
                <a:ext uri="{FF2B5EF4-FFF2-40B4-BE49-F238E27FC236}">
                  <a16:creationId xmlns:a16="http://schemas.microsoft.com/office/drawing/2014/main" id="{65CFA514-1C1D-4791-9841-51324A041B71}"/>
                </a:ext>
              </a:extLst>
            </p:cNvPr>
            <p:cNvPicPr>
              <a:picLocks noChangeAspect="1"/>
            </p:cNvPicPr>
            <p:nvPr/>
          </p:nvPicPr>
          <p:blipFill rotWithShape="1">
            <a:blip r:embed="rId4"/>
            <a:srcRect l="50450" t="4406" r="28869" b="73257"/>
            <a:stretch/>
          </p:blipFill>
          <p:spPr>
            <a:xfrm>
              <a:off x="6946249" y="3931112"/>
              <a:ext cx="947524" cy="574541"/>
            </a:xfrm>
            <a:prstGeom prst="rect">
              <a:avLst/>
            </a:prstGeom>
          </p:spPr>
        </p:pic>
      </p:grpSp>
      <p:sp>
        <p:nvSpPr>
          <p:cNvPr id="21" name="Arrow: Chevron 20">
            <a:extLst>
              <a:ext uri="{FF2B5EF4-FFF2-40B4-BE49-F238E27FC236}">
                <a16:creationId xmlns:a16="http://schemas.microsoft.com/office/drawing/2014/main" id="{00C29C64-5A3C-48F0-8686-04829964950E}"/>
              </a:ext>
            </a:extLst>
          </p:cNvPr>
          <p:cNvSpPr/>
          <p:nvPr/>
        </p:nvSpPr>
        <p:spPr>
          <a:xfrm>
            <a:off x="5787353" y="3730596"/>
            <a:ext cx="311402" cy="195318"/>
          </a:xfrm>
          <a:prstGeom prst="chevron">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pic>
        <p:nvPicPr>
          <p:cNvPr id="1026" name="Picture 2" descr="Image result for icon or sketch for profile">
            <a:extLst>
              <a:ext uri="{FF2B5EF4-FFF2-40B4-BE49-F238E27FC236}">
                <a16:creationId xmlns:a16="http://schemas.microsoft.com/office/drawing/2014/main" id="{2EC27D5B-911C-45EA-9790-662EE6D67E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3757418" y="2927927"/>
            <a:ext cx="1635400" cy="1672239"/>
          </a:xfrm>
          <a:prstGeom prst="rect">
            <a:avLst/>
          </a:prstGeom>
          <a:noFill/>
          <a:extLst>
            <a:ext uri="{909E8E84-426E-40DD-AFC4-6F175D3DCCD1}">
              <a14:hiddenFill xmlns:a14="http://schemas.microsoft.com/office/drawing/2010/main">
                <a:solidFill>
                  <a:srgbClr val="FFFFFF"/>
                </a:solidFill>
              </a14:hiddenFill>
            </a:ext>
          </a:extLst>
        </p:spPr>
      </p:pic>
      <p:sp>
        <p:nvSpPr>
          <p:cNvPr id="23" name="Slide Number Placeholder 2">
            <a:extLst>
              <a:ext uri="{FF2B5EF4-FFF2-40B4-BE49-F238E27FC236}">
                <a16:creationId xmlns:a16="http://schemas.microsoft.com/office/drawing/2014/main" id="{C329B731-4B98-4600-A6E0-95F9245ED255}"/>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8176096D-8E22-43ED-896B-9FB62085826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2234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40</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Provides easy monitoring definitions for Kubernetes services and deployments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Create and Destroy Prometheus servers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Simple configuration</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Target Kubernetes Services via Labels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Uses Kubernetes </a:t>
            </a:r>
            <a:r>
              <a:rPr lang="en-US" sz="2000" b="1" dirty="0">
                <a:latin typeface="Arial" panose="020B0604020202020204" pitchFamily="34" charset="0"/>
                <a:cs typeface="Arial" panose="020B0604020202020204" pitchFamily="34" charset="0"/>
              </a:rPr>
              <a:t>CustomResourceDefinitions</a:t>
            </a: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Kubernetes Operator</a:t>
            </a:r>
          </a:p>
        </p:txBody>
      </p:sp>
    </p:spTree>
    <p:extLst>
      <p:ext uri="{BB962C8B-B14F-4D97-AF65-F5344CB8AC3E}">
        <p14:creationId xmlns:p14="http://schemas.microsoft.com/office/powerpoint/2010/main" val="15899680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41</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Kube-prometheus</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Kubernetes package with all the components needed to monitor a kubernetes cluster!</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Prometheus Operator</a:t>
            </a:r>
          </a:p>
          <a:p>
            <a:pPr marL="1828800" lvl="3"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Fully managed Prometheus!</a:t>
            </a: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Highly Available Prometheus and Alertmanager</a:t>
            </a: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Prometheus </a:t>
            </a:r>
            <a:r>
              <a:rPr lang="en-US" sz="1600" dirty="0">
                <a:latin typeface="Arial" panose="020B0604020202020204" pitchFamily="34" charset="0"/>
                <a:cs typeface="Arial" panose="020B0604020202020204" pitchFamily="34" charset="0"/>
              </a:rPr>
              <a:t>node-exporter</a:t>
            </a:r>
          </a:p>
          <a:p>
            <a:pPr marL="1828800" lvl="3"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Node exporter on every instance!</a:t>
            </a:r>
          </a:p>
          <a:p>
            <a:pPr marL="1371600" lvl="2"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Kube-state-metrics </a:t>
            </a:r>
          </a:p>
          <a:p>
            <a:pPr marL="1828800" lvl="3"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Get all the kubernetes metrics!</a:t>
            </a:r>
          </a:p>
          <a:p>
            <a:pPr marL="1371600" lvl="2" indent="-457200">
              <a:spcAft>
                <a:spcPts val="1200"/>
              </a:spcAft>
              <a:buFont typeface="Wingdings" panose="05000000000000000000" pitchFamily="2" charset="2"/>
              <a:buChar char="Ø"/>
            </a:pPr>
            <a:r>
              <a:rPr lang="en-US" sz="1600" dirty="0">
                <a:latin typeface="Arial" panose="020B0604020202020204" pitchFamily="34" charset="0"/>
                <a:cs typeface="Arial" panose="020B0604020202020204" pitchFamily="34" charset="0"/>
              </a:rPr>
              <a:t>Grafana</a:t>
            </a:r>
          </a:p>
          <a:p>
            <a:pPr marL="1828800" lvl="3" indent="-457200">
              <a:spcAft>
                <a:spcPts val="1200"/>
              </a:spcAft>
              <a:buFont typeface="Wingdings" panose="05000000000000000000" pitchFamily="2" charset="2"/>
              <a:buChar char="Ø"/>
            </a:pPr>
            <a:r>
              <a:rPr lang="en-US" sz="1600" dirty="0">
                <a:solidFill>
                  <a:schemeClr val="tx1"/>
                </a:solidFill>
                <a:latin typeface="Arial" panose="020B0604020202020204" pitchFamily="34" charset="0"/>
                <a:cs typeface="Arial" panose="020B0604020202020204" pitchFamily="34" charset="0"/>
              </a:rPr>
              <a:t>P</a:t>
            </a:r>
            <a:r>
              <a:rPr lang="en-US" sz="1600" dirty="0">
                <a:latin typeface="Arial" panose="020B0604020202020204" pitchFamily="34" charset="0"/>
                <a:cs typeface="Arial" panose="020B0604020202020204" pitchFamily="34" charset="0"/>
              </a:rPr>
              <a:t>retty Graphs!</a:t>
            </a: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Monitoring Kubernetes</a:t>
            </a:r>
          </a:p>
        </p:txBody>
      </p:sp>
    </p:spTree>
    <p:extLst>
      <p:ext uri="{BB962C8B-B14F-4D97-AF65-F5344CB8AC3E}">
        <p14:creationId xmlns:p14="http://schemas.microsoft.com/office/powerpoint/2010/main" val="9494471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Closing comments</a:t>
            </a:r>
          </a:p>
        </p:txBody>
      </p:sp>
    </p:spTree>
    <p:extLst>
      <p:ext uri="{BB962C8B-B14F-4D97-AF65-F5344CB8AC3E}">
        <p14:creationId xmlns:p14="http://schemas.microsoft.com/office/powerpoint/2010/main" val="35028334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43</a:t>
            </a:fld>
            <a:endParaRPr lang="en-US" dirty="0"/>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https://github.com/prometheus</a:t>
            </a:r>
          </a:p>
          <a:p>
            <a:pPr marL="914400" lvl="1" indent="-457200">
              <a:spcAft>
                <a:spcPts val="1200"/>
              </a:spcAft>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Development and issue tracking</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https://prometheus.io/community/</a:t>
            </a:r>
            <a:endParaRPr lang="en-US" sz="2400" dirty="0">
              <a:latin typeface="Arial" panose="020B0604020202020204" pitchFamily="34" charset="0"/>
              <a:ea typeface="+mj-ea"/>
              <a:cs typeface="Arial" panose="020B0604020202020204" pitchFamily="34" charset="0"/>
            </a:endParaRP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Twitter: </a:t>
            </a:r>
            <a:r>
              <a:rPr lang="en-US" sz="2400" u="sng" dirty="0">
                <a:latin typeface="Arial" panose="020B0604020202020204" pitchFamily="34" charset="0"/>
                <a:cs typeface="Arial" panose="020B0604020202020204" pitchFamily="34" charset="0"/>
                <a:hlinkClick r:id="rId2"/>
              </a:rPr>
              <a:t>@PrometheusIO</a:t>
            </a:r>
            <a:endParaRPr lang="en-US" sz="2400" u="sng"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r>
              <a:rPr lang="en-US" sz="2400" u="sng" dirty="0">
                <a:solidFill>
                  <a:schemeClr val="tx1"/>
                </a:solidFill>
                <a:latin typeface="Arial" panose="020B0604020202020204" pitchFamily="34" charset="0"/>
                <a:cs typeface="Arial" panose="020B0604020202020204" pitchFamily="34" charset="0"/>
              </a:rPr>
              <a:t>https://www.cncf.io/</a:t>
            </a: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Prometheus links and community </a:t>
            </a:r>
          </a:p>
        </p:txBody>
      </p:sp>
      <p:pic>
        <p:nvPicPr>
          <p:cNvPr id="2" name="Picture 1">
            <a:extLst>
              <a:ext uri="{FF2B5EF4-FFF2-40B4-BE49-F238E27FC236}">
                <a16:creationId xmlns:a16="http://schemas.microsoft.com/office/drawing/2014/main" id="{4E2BFBDD-6CBD-764D-A521-89F0E7B2E6A4}"/>
              </a:ext>
            </a:extLst>
          </p:cNvPr>
          <p:cNvPicPr>
            <a:picLocks noChangeAspect="1"/>
          </p:cNvPicPr>
          <p:nvPr/>
        </p:nvPicPr>
        <p:blipFill>
          <a:blip r:embed="rId3"/>
          <a:stretch>
            <a:fillRect/>
          </a:stretch>
        </p:blipFill>
        <p:spPr>
          <a:xfrm>
            <a:off x="6045445" y="3690259"/>
            <a:ext cx="2469905" cy="2458928"/>
          </a:xfrm>
          <a:prstGeom prst="rect">
            <a:avLst/>
          </a:prstGeom>
        </p:spPr>
      </p:pic>
    </p:spTree>
    <p:extLst>
      <p:ext uri="{BB962C8B-B14F-4D97-AF65-F5344CB8AC3E}">
        <p14:creationId xmlns:p14="http://schemas.microsoft.com/office/powerpoint/2010/main" val="33684934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44</a:t>
            </a:fld>
            <a:endParaRPr lang="en-US" dirty="0"/>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Questions?</a:t>
            </a:r>
          </a:p>
        </p:txBody>
      </p:sp>
      <p:sp>
        <p:nvSpPr>
          <p:cNvPr id="2" name="TextBox 1">
            <a:extLst>
              <a:ext uri="{FF2B5EF4-FFF2-40B4-BE49-F238E27FC236}">
                <a16:creationId xmlns:a16="http://schemas.microsoft.com/office/drawing/2014/main" id="{3747F2DB-C4DB-224C-ADAA-3BF15F77D30C}"/>
              </a:ext>
            </a:extLst>
          </p:cNvPr>
          <p:cNvSpPr txBox="1"/>
          <p:nvPr/>
        </p:nvSpPr>
        <p:spPr>
          <a:xfrm>
            <a:off x="628650" y="4971356"/>
            <a:ext cx="3419606" cy="138499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Ken Herner</a:t>
            </a:r>
          </a:p>
          <a:p>
            <a:endParaRPr lang="en-US" sz="24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Twitter: @kenXengineering</a:t>
            </a:r>
          </a:p>
          <a:p>
            <a:r>
              <a:rPr lang="en-US" dirty="0">
                <a:latin typeface="Arial" panose="020B0604020202020204" pitchFamily="34" charset="0"/>
                <a:cs typeface="Arial" panose="020B0604020202020204" pitchFamily="34" charset="0"/>
              </a:rPr>
              <a:t>LinkedIn: kherner</a:t>
            </a:r>
          </a:p>
        </p:txBody>
      </p:sp>
      <p:sp>
        <p:nvSpPr>
          <p:cNvPr id="9" name="TextBox 8">
            <a:extLst>
              <a:ext uri="{FF2B5EF4-FFF2-40B4-BE49-F238E27FC236}">
                <a16:creationId xmlns:a16="http://schemas.microsoft.com/office/drawing/2014/main" id="{CC217381-0D86-6B41-B871-40D5A6F7E6C9}"/>
              </a:ext>
            </a:extLst>
          </p:cNvPr>
          <p:cNvSpPr txBox="1"/>
          <p:nvPr/>
        </p:nvSpPr>
        <p:spPr>
          <a:xfrm>
            <a:off x="5724394" y="4957286"/>
            <a:ext cx="3419606" cy="138499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Aaron Brongersma</a:t>
            </a:r>
          </a:p>
          <a:p>
            <a:endParaRPr lang="en-US" sz="2400"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Twitter: @abrongersma</a:t>
            </a:r>
          </a:p>
          <a:p>
            <a:r>
              <a:rPr lang="en-US" dirty="0">
                <a:latin typeface="Arial" panose="020B0604020202020204" pitchFamily="34" charset="0"/>
                <a:cs typeface="Arial" panose="020B0604020202020204" pitchFamily="34" charset="0"/>
              </a:rPr>
              <a:t>LinkedIn: abrongersma</a:t>
            </a:r>
          </a:p>
        </p:txBody>
      </p:sp>
      <p:pic>
        <p:nvPicPr>
          <p:cNvPr id="7" name="Picture 6">
            <a:extLst>
              <a:ext uri="{FF2B5EF4-FFF2-40B4-BE49-F238E27FC236}">
                <a16:creationId xmlns:a16="http://schemas.microsoft.com/office/drawing/2014/main" id="{0B4B8934-1ADD-2144-B593-982CFD36A331}"/>
              </a:ext>
            </a:extLst>
          </p:cNvPr>
          <p:cNvPicPr>
            <a:picLocks noChangeAspect="1"/>
          </p:cNvPicPr>
          <p:nvPr/>
        </p:nvPicPr>
        <p:blipFill rotWithShape="1">
          <a:blip r:embed="rId2">
            <a:extLst>
              <a:ext uri="{28A0092B-C50C-407E-A947-70E740481C1C}">
                <a14:useLocalDpi xmlns:a14="http://schemas.microsoft.com/office/drawing/2010/main" val="0"/>
              </a:ext>
            </a:extLst>
          </a:blip>
          <a:srcRect t="29436"/>
          <a:stretch/>
        </p:blipFill>
        <p:spPr>
          <a:xfrm>
            <a:off x="2562094" y="1273328"/>
            <a:ext cx="3895856" cy="3665429"/>
          </a:xfrm>
          <a:prstGeom prst="rect">
            <a:avLst/>
          </a:prstGeom>
        </p:spPr>
      </p:pic>
    </p:spTree>
    <p:extLst>
      <p:ext uri="{BB962C8B-B14F-4D97-AF65-F5344CB8AC3E}">
        <p14:creationId xmlns:p14="http://schemas.microsoft.com/office/powerpoint/2010/main" val="296524872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72C8-17CC-2F4C-800D-320D949F9612}"/>
              </a:ext>
            </a:extLst>
          </p:cNvPr>
          <p:cNvSpPr>
            <a:spLocks noGrp="1"/>
          </p:cNvSpPr>
          <p:nvPr>
            <p:ph type="title"/>
          </p:nvPr>
        </p:nvSpPr>
        <p:spPr/>
        <p:txBody>
          <a:bodyPr/>
          <a:lstStyle/>
          <a:p>
            <a:r>
              <a:rPr lang="en-US" dirty="0"/>
              <a:t>Postcards</a:t>
            </a:r>
          </a:p>
        </p:txBody>
      </p:sp>
      <p:sp>
        <p:nvSpPr>
          <p:cNvPr id="3" name="Slide Number Placeholder 2">
            <a:extLst>
              <a:ext uri="{FF2B5EF4-FFF2-40B4-BE49-F238E27FC236}">
                <a16:creationId xmlns:a16="http://schemas.microsoft.com/office/drawing/2014/main" id="{E0761E00-6F79-3241-B035-67DB5CF7F8DA}"/>
              </a:ext>
            </a:extLst>
          </p:cNvPr>
          <p:cNvSpPr>
            <a:spLocks noGrp="1"/>
          </p:cNvSpPr>
          <p:nvPr>
            <p:ph type="sldNum" sz="quarter" idx="12"/>
          </p:nvPr>
        </p:nvSpPr>
        <p:spPr/>
        <p:txBody>
          <a:bodyPr/>
          <a:lstStyle/>
          <a:p>
            <a:fld id="{8176096D-8E22-43ED-896B-9FB62085826A}" type="slidenum">
              <a:rPr lang="en-US" smtClean="0"/>
              <a:t>5</a:t>
            </a:fld>
            <a:endParaRPr lang="en-US"/>
          </a:p>
        </p:txBody>
      </p:sp>
      <p:pic>
        <p:nvPicPr>
          <p:cNvPr id="5" name="Picture 4">
            <a:extLst>
              <a:ext uri="{FF2B5EF4-FFF2-40B4-BE49-F238E27FC236}">
                <a16:creationId xmlns:a16="http://schemas.microsoft.com/office/drawing/2014/main" id="{9B981370-D5B2-C94C-BA43-49AC425AA4F0}"/>
              </a:ext>
            </a:extLst>
          </p:cNvPr>
          <p:cNvPicPr>
            <a:picLocks noChangeAspect="1"/>
          </p:cNvPicPr>
          <p:nvPr/>
        </p:nvPicPr>
        <p:blipFill>
          <a:blip r:embed="rId2"/>
          <a:stretch>
            <a:fillRect/>
          </a:stretch>
        </p:blipFill>
        <p:spPr>
          <a:xfrm>
            <a:off x="1042617" y="1438120"/>
            <a:ext cx="7058765" cy="4702156"/>
          </a:xfrm>
          <a:prstGeom prst="rect">
            <a:avLst/>
          </a:prstGeom>
        </p:spPr>
      </p:pic>
    </p:spTree>
    <p:extLst>
      <p:ext uri="{BB962C8B-B14F-4D97-AF65-F5344CB8AC3E}">
        <p14:creationId xmlns:p14="http://schemas.microsoft.com/office/powerpoint/2010/main" val="418458234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a:xfrm>
            <a:off x="6457950" y="6356351"/>
            <a:ext cx="2057400" cy="365125"/>
          </a:xfrm>
        </p:spPr>
        <p:txBody>
          <a:bodyPr/>
          <a:lstStyle/>
          <a:p>
            <a:fld id="{8176096D-8E22-43ED-896B-9FB62085826A}" type="slidenum">
              <a:rPr lang="en-US" smtClean="0"/>
              <a:t>6</a:t>
            </a:fld>
            <a:endParaRPr lang="en-US"/>
          </a:p>
        </p:txBody>
      </p:sp>
      <p:sp>
        <p:nvSpPr>
          <p:cNvPr id="4" name="Title 1">
            <a:extLst>
              <a:ext uri="{FF2B5EF4-FFF2-40B4-BE49-F238E27FC236}">
                <a16:creationId xmlns:a16="http://schemas.microsoft.com/office/drawing/2014/main" id="{BF93BD04-8288-42F6-926B-42A819B6F1E2}"/>
              </a:ext>
            </a:extLst>
          </p:cNvPr>
          <p:cNvSpPr txBox="1">
            <a:spLocks/>
          </p:cNvSpPr>
          <p:nvPr/>
        </p:nvSpPr>
        <p:spPr>
          <a:xfrm>
            <a:off x="628650" y="1750431"/>
            <a:ext cx="8103521"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Ingestion API</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Over 1500 - events ingested per second</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Over 90mil - events ingested per day</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API written entirely in </a:t>
            </a:r>
            <a:r>
              <a:rPr lang="en-US" sz="2000" dirty="0" err="1">
                <a:latin typeface="Arial" panose="020B0604020202020204" pitchFamily="34" charset="0"/>
                <a:cs typeface="Arial" panose="020B0604020202020204" pitchFamily="34" charset="0"/>
              </a:rPr>
              <a:t>.Net</a:t>
            </a:r>
            <a:endParaRPr lang="en-US" sz="2000" dirty="0">
              <a:latin typeface="Arial" panose="020B0604020202020204" pitchFamily="34" charset="0"/>
              <a:cs typeface="Arial" panose="020B0604020202020204" pitchFamily="34" charset="0"/>
            </a:endParaRPr>
          </a:p>
          <a:p>
            <a:pPr marL="914400" lvl="1" indent="-457200">
              <a:spcAft>
                <a:spcPts val="1200"/>
              </a:spcAft>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457200" indent="-457200">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Postcards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100k -  postcards mailed each week</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48 hours - time first site visit until a postcard is in the mail</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2 – trips to the post office each week to clean out our P.O. Box</a:t>
            </a:r>
          </a:p>
          <a:p>
            <a:pPr lvl="1">
              <a:spcAft>
                <a:spcPts val="1200"/>
              </a:spcAft>
            </a:pPr>
            <a:endParaRPr lang="en-US" sz="2000" dirty="0">
              <a:latin typeface="Arial" panose="020B0604020202020204" pitchFamily="34" charset="0"/>
              <a:cs typeface="Arial" panose="020B0604020202020204" pitchFamily="34" charset="0"/>
            </a:endParaRPr>
          </a:p>
          <a:p>
            <a:pPr>
              <a:spcAft>
                <a:spcPts val="1200"/>
              </a:spcAft>
            </a:pPr>
            <a:endParaRPr lang="en-US" sz="4800" dirty="0">
              <a:solidFill>
                <a:schemeClr val="tx1"/>
              </a:solidFill>
              <a:latin typeface="+mj-lt"/>
              <a:cs typeface="Arial" panose="020B0604020202020204" pitchFamily="34" charset="0"/>
            </a:endParaRPr>
          </a:p>
          <a:p>
            <a:pPr marL="914400" lvl="1" indent="-457200">
              <a:spcAft>
                <a:spcPts val="1200"/>
              </a:spcAft>
              <a:buFont typeface="Arial" panose="020B0604020202020204" pitchFamily="34" charset="0"/>
              <a:buChar char="•"/>
            </a:pPr>
            <a:endParaRPr lang="en-US" sz="1200" dirty="0">
              <a:solidFill>
                <a:schemeClr val="tx1"/>
              </a:solidFill>
              <a:latin typeface="+mj-lt"/>
              <a:cs typeface="Arial" panose="020B0604020202020204" pitchFamily="34" charset="0"/>
            </a:endParaRPr>
          </a:p>
          <a:p>
            <a:pPr marL="914400" lvl="1" indent="-457200">
              <a:spcAft>
                <a:spcPts val="1200"/>
              </a:spcAft>
              <a:buFont typeface="Arial" panose="020B0604020202020204" pitchFamily="34" charset="0"/>
              <a:buChar char="•"/>
            </a:pPr>
            <a:endParaRPr lang="en-US" sz="2000" dirty="0">
              <a:solidFill>
                <a:schemeClr val="tx1"/>
              </a:solidFill>
              <a:latin typeface="+mj-lt"/>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a:xfrm>
            <a:off x="628650" y="365126"/>
            <a:ext cx="7886700" cy="1325563"/>
          </a:xfrm>
        </p:spPr>
        <p:txBody>
          <a:bodyPr/>
          <a:lstStyle/>
          <a:p>
            <a:r>
              <a:rPr lang="en-US" sz="3200"/>
              <a:t>Some stats</a:t>
            </a:r>
          </a:p>
        </p:txBody>
      </p:sp>
    </p:spTree>
    <p:extLst>
      <p:ext uri="{BB962C8B-B14F-4D97-AF65-F5344CB8AC3E}">
        <p14:creationId xmlns:p14="http://schemas.microsoft.com/office/powerpoint/2010/main" val="8033207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19753A3-4BD4-4EBB-8BA9-AC3382FA46F2}"/>
              </a:ext>
            </a:extLst>
          </p:cNvPr>
          <p:cNvSpPr txBox="1">
            <a:spLocks/>
          </p:cNvSpPr>
          <p:nvPr/>
        </p:nvSpPr>
        <p:spPr>
          <a:xfrm>
            <a:off x="690286" y="3250106"/>
            <a:ext cx="6800278" cy="2862322"/>
          </a:xfrm>
          <a:prstGeom prst="rect">
            <a:avLst/>
          </a:prstGeom>
        </p:spPr>
        <p:txBody>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571500" indent="-571500">
              <a:buFont typeface="Arial" panose="020B0604020202020204" pitchFamily="34" charset="0"/>
              <a:buChar char="•"/>
            </a:pPr>
            <a:r>
              <a:rPr lang="en-US" sz="3600" dirty="0">
                <a:solidFill>
                  <a:schemeClr val="bg1"/>
                </a:solidFill>
                <a:latin typeface="+mj-lt"/>
              </a:rPr>
              <a:t>What is Prometheus?</a:t>
            </a:r>
          </a:p>
          <a:p>
            <a:pPr marL="571500" indent="-571500">
              <a:buFont typeface="Arial" panose="020B0604020202020204" pitchFamily="34" charset="0"/>
              <a:buChar char="•"/>
            </a:pPr>
            <a:r>
              <a:rPr lang="en-US" sz="3600" dirty="0">
                <a:solidFill>
                  <a:schemeClr val="bg1"/>
                </a:solidFill>
              </a:rPr>
              <a:t>Data collection</a:t>
            </a:r>
          </a:p>
          <a:p>
            <a:pPr marL="571500" indent="-571500">
              <a:buFont typeface="Arial" panose="020B0604020202020204" pitchFamily="34" charset="0"/>
              <a:buChar char="•"/>
            </a:pPr>
            <a:r>
              <a:rPr lang="en-US" sz="3600" dirty="0">
                <a:solidFill>
                  <a:schemeClr val="bg1"/>
                </a:solidFill>
              </a:rPr>
              <a:t>Prometheus in Production</a:t>
            </a:r>
            <a:endParaRPr lang="en-US" sz="3600" dirty="0">
              <a:solidFill>
                <a:schemeClr val="bg1"/>
              </a:solidFill>
              <a:latin typeface="+mj-lt"/>
            </a:endParaRPr>
          </a:p>
          <a:p>
            <a:pPr marL="571500" indent="-571500">
              <a:buFont typeface="Arial" panose="020B0604020202020204" pitchFamily="34" charset="0"/>
              <a:buChar char="•"/>
            </a:pPr>
            <a:r>
              <a:rPr lang="en-US" sz="3600" dirty="0">
                <a:solidFill>
                  <a:schemeClr val="bg1"/>
                </a:solidFill>
                <a:latin typeface="+mj-lt"/>
              </a:rPr>
              <a:t>Prometheus &amp; Kubernetes</a:t>
            </a:r>
          </a:p>
          <a:p>
            <a:pPr marL="571500" indent="-571500">
              <a:buFont typeface="Arial" panose="020B0604020202020204" pitchFamily="34" charset="0"/>
              <a:buChar char="•"/>
            </a:pPr>
            <a:r>
              <a:rPr lang="en-US" sz="3600" dirty="0">
                <a:solidFill>
                  <a:schemeClr val="bg1"/>
                </a:solidFill>
                <a:latin typeface="+mj-lt"/>
              </a:rPr>
              <a:t>Closing remarks and questions</a:t>
            </a:r>
          </a:p>
          <a:p>
            <a:pPr marL="571500" indent="-571500">
              <a:buFont typeface="Arial" panose="020B0604020202020204" pitchFamily="34" charset="0"/>
              <a:buChar char="•"/>
            </a:pPr>
            <a:endParaRPr lang="en-US" sz="3600" dirty="0">
              <a:solidFill>
                <a:schemeClr val="bg1"/>
              </a:solidFill>
              <a:latin typeface="+mj-lt"/>
            </a:endParaRPr>
          </a:p>
        </p:txBody>
      </p:sp>
    </p:spTree>
    <p:extLst>
      <p:ext uri="{BB962C8B-B14F-4D97-AF65-F5344CB8AC3E}">
        <p14:creationId xmlns:p14="http://schemas.microsoft.com/office/powerpoint/2010/main" val="714474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FD47EF-5330-43EE-9630-096415DEEBAF}"/>
              </a:ext>
            </a:extLst>
          </p:cNvPr>
          <p:cNvSpPr>
            <a:spLocks noGrp="1"/>
          </p:cNvSpPr>
          <p:nvPr>
            <p:ph type="title"/>
          </p:nvPr>
        </p:nvSpPr>
        <p:spPr/>
        <p:txBody>
          <a:bodyPr/>
          <a:lstStyle/>
          <a:p>
            <a:r>
              <a:rPr lang="en-US" sz="3200" dirty="0"/>
              <a:t>What is Prometheus?</a:t>
            </a:r>
          </a:p>
        </p:txBody>
      </p:sp>
    </p:spTree>
    <p:extLst>
      <p:ext uri="{BB962C8B-B14F-4D97-AF65-F5344CB8AC3E}">
        <p14:creationId xmlns:p14="http://schemas.microsoft.com/office/powerpoint/2010/main" val="11092734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FE37933-0276-45D0-B401-B7DD5879718F}"/>
              </a:ext>
            </a:extLst>
          </p:cNvPr>
          <p:cNvSpPr>
            <a:spLocks noGrp="1"/>
          </p:cNvSpPr>
          <p:nvPr>
            <p:ph type="sldNum" sz="quarter" idx="12"/>
          </p:nvPr>
        </p:nvSpPr>
        <p:spPr/>
        <p:txBody>
          <a:bodyPr/>
          <a:lstStyle/>
          <a:p>
            <a:fld id="{8176096D-8E22-43ED-896B-9FB62085826A}" type="slidenum">
              <a:rPr lang="en-US" smtClean="0"/>
              <a:t>9</a:t>
            </a:fld>
            <a:endParaRPr lang="en-US" dirty="0"/>
          </a:p>
        </p:txBody>
      </p:sp>
      <p:sp>
        <p:nvSpPr>
          <p:cNvPr id="10" name="Title 9">
            <a:extLst>
              <a:ext uri="{FF2B5EF4-FFF2-40B4-BE49-F238E27FC236}">
                <a16:creationId xmlns:a16="http://schemas.microsoft.com/office/drawing/2014/main" id="{8A497ADC-3DD7-445C-8997-AC4137BE5449}"/>
              </a:ext>
            </a:extLst>
          </p:cNvPr>
          <p:cNvSpPr>
            <a:spLocks noGrp="1"/>
          </p:cNvSpPr>
          <p:nvPr>
            <p:ph type="title"/>
          </p:nvPr>
        </p:nvSpPr>
        <p:spPr/>
        <p:txBody>
          <a:bodyPr/>
          <a:lstStyle/>
          <a:p>
            <a:r>
              <a:rPr lang="en-US" sz="3200" dirty="0"/>
              <a:t>What is Prometheus?</a:t>
            </a:r>
          </a:p>
        </p:txBody>
      </p:sp>
      <p:sp>
        <p:nvSpPr>
          <p:cNvPr id="5" name="Title 1">
            <a:extLst>
              <a:ext uri="{FF2B5EF4-FFF2-40B4-BE49-F238E27FC236}">
                <a16:creationId xmlns:a16="http://schemas.microsoft.com/office/drawing/2014/main" id="{DBF0B506-2A1B-4372-BEF6-A43AEA149880}"/>
              </a:ext>
            </a:extLst>
          </p:cNvPr>
          <p:cNvSpPr txBox="1">
            <a:spLocks/>
          </p:cNvSpPr>
          <p:nvPr/>
        </p:nvSpPr>
        <p:spPr>
          <a:xfrm>
            <a:off x="520239" y="1557926"/>
            <a:ext cx="8474035" cy="476388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lang="en-US" sz="3000" kern="1200" baseline="0" dirty="0">
                <a:solidFill>
                  <a:srgbClr val="F58321"/>
                </a:solidFill>
                <a:latin typeface="Sanchez Regular" panose="02000000000000000000" pitchFamily="50" charset="0"/>
                <a:ea typeface="+mj-ea"/>
                <a:cs typeface="+mj-cs"/>
              </a:defRPr>
            </a:lvl1pPr>
          </a:lstStyle>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Monitoring system and time series database</a:t>
            </a:r>
          </a:p>
          <a:p>
            <a:pPr marL="914400" lvl="1" indent="-457200">
              <a:spcAft>
                <a:spcPts val="1200"/>
              </a:spcAft>
              <a:buFont typeface="Courier New" panose="02070309020205020404" pitchFamily="49" charset="0"/>
              <a:buChar char="o"/>
            </a:pPr>
            <a:r>
              <a:rPr lang="en-US" sz="2000" dirty="0">
                <a:solidFill>
                  <a:schemeClr val="tx1"/>
                </a:solidFill>
                <a:latin typeface="Arial" panose="020B0604020202020204" pitchFamily="34" charset="0"/>
                <a:cs typeface="Arial" panose="020B0604020202020204" pitchFamily="34" charset="0"/>
              </a:rPr>
              <a:t>Collects </a:t>
            </a:r>
            <a:r>
              <a:rPr lang="en-US" sz="2000" b="1" i="1" dirty="0">
                <a:solidFill>
                  <a:schemeClr val="tx1"/>
                </a:solidFill>
                <a:latin typeface="Arial" panose="020B0604020202020204" pitchFamily="34" charset="0"/>
                <a:cs typeface="Arial" panose="020B0604020202020204" pitchFamily="34" charset="0"/>
              </a:rPr>
              <a:t>aggregated</a:t>
            </a:r>
            <a:r>
              <a:rPr lang="en-US" sz="2000" i="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time series data</a:t>
            </a:r>
          </a:p>
          <a:p>
            <a:pPr lvl="1" indent="-457200">
              <a:spcBef>
                <a:spcPct val="0"/>
              </a:spcBef>
              <a:spcAft>
                <a:spcPts val="1200"/>
              </a:spcAft>
              <a:buFont typeface="Arial" panose="020B0604020202020204" pitchFamily="34" charset="0"/>
              <a:buChar char="•"/>
            </a:pPr>
            <a:r>
              <a:rPr lang="en-US" sz="2400" dirty="0">
                <a:latin typeface="Arial" panose="020B0604020202020204" pitchFamily="34" charset="0"/>
                <a:ea typeface="+mj-ea"/>
                <a:cs typeface="Arial" panose="020B0604020202020204" pitchFamily="34" charset="0"/>
              </a:rPr>
              <a:t>Highly performant and reliable at collecting metrics</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no fancy interface</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no HTTPS for web interface</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no authentication/authorization</a:t>
            </a:r>
          </a:p>
          <a:p>
            <a:pPr marL="914400" lvl="1" indent="-457200">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Written in Go</a:t>
            </a:r>
          </a:p>
          <a:p>
            <a:pPr marL="457200" indent="-457200">
              <a:lnSpc>
                <a:spcPct val="100000"/>
              </a:lnSpc>
              <a:spcAft>
                <a:spcPts val="1200"/>
              </a:spcAft>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Raises alerts when paired with </a:t>
            </a:r>
            <a:r>
              <a:rPr lang="en-US" sz="2400" b="1" dirty="0" err="1">
                <a:solidFill>
                  <a:schemeClr val="tx1"/>
                </a:solidFill>
                <a:latin typeface="Arial" panose="020B0604020202020204" pitchFamily="34" charset="0"/>
                <a:cs typeface="Arial" panose="020B0604020202020204" pitchFamily="34" charset="0"/>
              </a:rPr>
              <a:t>alertmanager</a:t>
            </a:r>
            <a:endParaRPr lang="en-US" sz="2400" b="1" dirty="0">
              <a:solidFill>
                <a:schemeClr val="tx1"/>
              </a:solidFill>
              <a:latin typeface="Arial" panose="020B0604020202020204" pitchFamily="34" charset="0"/>
              <a:cs typeface="Arial" panose="020B0604020202020204" pitchFamily="34" charset="0"/>
            </a:endParaRPr>
          </a:p>
          <a:p>
            <a:pPr marL="914400" lvl="1" indent="-457200">
              <a:lnSpc>
                <a:spcPct val="100000"/>
              </a:lnSpc>
              <a:spcAft>
                <a:spcPts val="1200"/>
              </a:spcAft>
              <a:buFont typeface="Courier New" panose="02070309020205020404" pitchFamily="49" charset="0"/>
              <a:buChar char="o"/>
            </a:pPr>
            <a:r>
              <a:rPr lang="en-US" sz="2000" dirty="0">
                <a:latin typeface="Arial" panose="020B0604020202020204" pitchFamily="34" charset="0"/>
                <a:cs typeface="Arial" panose="020B0604020202020204" pitchFamily="34" charset="0"/>
              </a:rPr>
              <a:t>Can send alerts to 3</a:t>
            </a:r>
            <a:r>
              <a:rPr lang="en-US" sz="2000" baseline="30000" dirty="0">
                <a:latin typeface="Arial" panose="020B0604020202020204" pitchFamily="34" charset="0"/>
                <a:cs typeface="Arial" panose="020B0604020202020204" pitchFamily="34" charset="0"/>
              </a:rPr>
              <a:t>rd</a:t>
            </a:r>
            <a:r>
              <a:rPr lang="en-US" sz="2000" dirty="0">
                <a:latin typeface="Arial" panose="020B0604020202020204" pitchFamily="34" charset="0"/>
                <a:cs typeface="Arial" panose="020B0604020202020204" pitchFamily="34" charset="0"/>
              </a:rPr>
              <a:t> party services </a:t>
            </a:r>
          </a:p>
          <a:p>
            <a:pPr marL="457200" indent="-457200">
              <a:lnSpc>
                <a:spcPct val="100000"/>
              </a:lnSpc>
              <a:spcAft>
                <a:spcPts val="1200"/>
              </a:spcAft>
              <a:buFont typeface="Arial" panose="020B0604020202020204" pitchFamily="34" charset="0"/>
              <a:buChar char="•"/>
            </a:pPr>
            <a:endParaRPr lang="en-US" sz="2400" b="1"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lvl="2">
              <a:spcAft>
                <a:spcPts val="1200"/>
              </a:spcAft>
            </a:pPr>
            <a:endParaRPr lang="en-US" sz="1600" dirty="0">
              <a:solidFill>
                <a:schemeClr val="tx1"/>
              </a:solidFill>
              <a:latin typeface="Arial" panose="020B0604020202020204" pitchFamily="34" charset="0"/>
              <a:cs typeface="Arial" panose="020B0604020202020204" pitchFamily="34" charset="0"/>
            </a:endParaRPr>
          </a:p>
          <a:p>
            <a:pPr algn="ctr">
              <a:lnSpc>
                <a:spcPct val="100000"/>
              </a:lnSpc>
              <a:spcAft>
                <a:spcPts val="1200"/>
              </a:spcAft>
            </a:pPr>
            <a:endParaRPr lang="en-US" sz="2400" dirty="0">
              <a:solidFill>
                <a:schemeClr val="tx1"/>
              </a:solidFill>
            </a:endParaRPr>
          </a:p>
          <a:p>
            <a:pPr marL="457200" indent="-457200">
              <a:lnSpc>
                <a:spcPct val="100000"/>
              </a:lnSpc>
              <a:spcAft>
                <a:spcPts val="1200"/>
              </a:spcAft>
              <a:buFont typeface="Arial" panose="020B0604020202020204" pitchFamily="34" charset="0"/>
              <a:buChar char="•"/>
            </a:pPr>
            <a:endParaRPr lang="en-US" sz="2400" dirty="0">
              <a:solidFill>
                <a:schemeClr val="tx1"/>
              </a:solidFill>
              <a:latin typeface="+mj-lt"/>
            </a:endParaRPr>
          </a:p>
          <a:p>
            <a:pPr>
              <a:spcAft>
                <a:spcPts val="1200"/>
              </a:spcAft>
            </a:pPr>
            <a:endParaRPr lang="en-US" sz="2400" dirty="0">
              <a:solidFill>
                <a:schemeClr val="tx1"/>
              </a:solidFill>
              <a:latin typeface="+mj-lt"/>
            </a:endParaRPr>
          </a:p>
          <a:p>
            <a:pPr marL="457200" indent="-457200">
              <a:buFont typeface="Arial" panose="020B0604020202020204" pitchFamily="34" charset="0"/>
              <a:buChar char="•"/>
            </a:pPr>
            <a:endParaRPr lang="en-US" sz="2800" dirty="0">
              <a:solidFill>
                <a:schemeClr val="tx1"/>
              </a:solidFill>
            </a:endParaRPr>
          </a:p>
        </p:txBody>
      </p:sp>
    </p:spTree>
    <p:extLst>
      <p:ext uri="{BB962C8B-B14F-4D97-AF65-F5344CB8AC3E}">
        <p14:creationId xmlns:p14="http://schemas.microsoft.com/office/powerpoint/2010/main" val="299737953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Custom 21">
      <a:dk1>
        <a:srgbClr val="58585A"/>
      </a:dk1>
      <a:lt1>
        <a:sysClr val="window" lastClr="FFFFFF"/>
      </a:lt1>
      <a:dk2>
        <a:srgbClr val="58585A"/>
      </a:dk2>
      <a:lt2>
        <a:srgbClr val="E5DEDB"/>
      </a:lt2>
      <a:accent1>
        <a:srgbClr val="EC7016"/>
      </a:accent1>
      <a:accent2>
        <a:srgbClr val="A15905"/>
      </a:accent2>
      <a:accent3>
        <a:srgbClr val="9C6A6A"/>
      </a:accent3>
      <a:accent4>
        <a:srgbClr val="8F430C"/>
      </a:accent4>
      <a:accent5>
        <a:srgbClr val="E64823"/>
      </a:accent5>
      <a:accent6>
        <a:srgbClr val="7F723D"/>
      </a:accent6>
      <a:hlink>
        <a:srgbClr val="2998E3"/>
      </a:hlink>
      <a:folHlink>
        <a:srgbClr val="7F723D"/>
      </a:folHlink>
    </a:clrScheme>
    <a:fontScheme name="Custom 13">
      <a:majorFont>
        <a:latin typeface="Sanchez Regular"/>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39284</TotalTime>
  <Words>2904</Words>
  <Application>Microsoft Macintosh PowerPoint</Application>
  <PresentationFormat>On-screen Show (4:3)</PresentationFormat>
  <Paragraphs>449</Paragraphs>
  <Slides>44</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Calibri</vt:lpstr>
      <vt:lpstr>Courier New</vt:lpstr>
      <vt:lpstr>Open Sans</vt:lpstr>
      <vt:lpstr>Rockwell</vt:lpstr>
      <vt:lpstr>Sanchez Regular</vt:lpstr>
      <vt:lpstr>Wingdings</vt:lpstr>
      <vt:lpstr>Wingdings 3</vt:lpstr>
      <vt:lpstr>Office Theme</vt:lpstr>
      <vt:lpstr>Prometheus Monitoring and Alerting for Everyone</vt:lpstr>
      <vt:lpstr>PowerPoint Presentation</vt:lpstr>
      <vt:lpstr>PowerPoint Presentation</vt:lpstr>
      <vt:lpstr>What we do at NaviStone  </vt:lpstr>
      <vt:lpstr>Postcards</vt:lpstr>
      <vt:lpstr>Some stats</vt:lpstr>
      <vt:lpstr>PowerPoint Presentation</vt:lpstr>
      <vt:lpstr>What is Prometheus?</vt:lpstr>
      <vt:lpstr>What is Prometheus?</vt:lpstr>
      <vt:lpstr>Visualization</vt:lpstr>
      <vt:lpstr>What is Prometheus?</vt:lpstr>
      <vt:lpstr>Pulling Metrics</vt:lpstr>
      <vt:lpstr>Monitoring Targets</vt:lpstr>
      <vt:lpstr>Service Discovery</vt:lpstr>
      <vt:lpstr>Architecture</vt:lpstr>
      <vt:lpstr>Deployment</vt:lpstr>
      <vt:lpstr>PowerPoint Presentation</vt:lpstr>
      <vt:lpstr>Types of Metrics</vt:lpstr>
      <vt:lpstr>Labels</vt:lpstr>
      <vt:lpstr>Querying Prometheus</vt:lpstr>
      <vt:lpstr>Recording Rules</vt:lpstr>
      <vt:lpstr>Node Exporter</vt:lpstr>
      <vt:lpstr>Node Exporter</vt:lpstr>
      <vt:lpstr>Netdata</vt:lpstr>
      <vt:lpstr>Instrumentation of Applications</vt:lpstr>
      <vt:lpstr>Instantiation of Metrics</vt:lpstr>
      <vt:lpstr>Push Gateway</vt:lpstr>
      <vt:lpstr>Windows (wmi)</vt:lpstr>
      <vt:lpstr>Kafka</vt:lpstr>
      <vt:lpstr>Prometheus in Production</vt:lpstr>
      <vt:lpstr>Stewardship</vt:lpstr>
      <vt:lpstr>Integrations</vt:lpstr>
      <vt:lpstr>Alerting</vt:lpstr>
      <vt:lpstr>Alerting Rules</vt:lpstr>
      <vt:lpstr>Dashboard</vt:lpstr>
      <vt:lpstr>Dashboard</vt:lpstr>
      <vt:lpstr>High Availability Strategies</vt:lpstr>
      <vt:lpstr>Federation</vt:lpstr>
      <vt:lpstr>PowerPoint Presentation</vt:lpstr>
      <vt:lpstr>Kubernetes Operator</vt:lpstr>
      <vt:lpstr>Monitoring Kubernetes</vt:lpstr>
      <vt:lpstr>Closing comments</vt:lpstr>
      <vt:lpstr>Prometheus links and community </vt:lpstr>
      <vt:lpstr>Questions?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Creative X</dc:creator>
  <cp:lastModifiedBy>Aaron Brongersma</cp:lastModifiedBy>
  <cp:revision>865</cp:revision>
  <cp:lastPrinted>2014-10-16T02:55:14Z</cp:lastPrinted>
  <dcterms:created xsi:type="dcterms:W3CDTF">2014-09-02T14:19:18Z</dcterms:created>
  <dcterms:modified xsi:type="dcterms:W3CDTF">2019-03-21T16:10:59Z</dcterms:modified>
</cp:coreProperties>
</file>